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30"/>
  </p:notesMasterIdLst>
  <p:sldIdLst>
    <p:sldId id="256" r:id="rId2"/>
    <p:sldId id="257" r:id="rId3"/>
    <p:sldId id="275" r:id="rId4"/>
    <p:sldId id="292" r:id="rId5"/>
    <p:sldId id="299" r:id="rId6"/>
    <p:sldId id="295" r:id="rId7"/>
    <p:sldId id="296" r:id="rId8"/>
    <p:sldId id="297" r:id="rId9"/>
    <p:sldId id="298" r:id="rId10"/>
    <p:sldId id="300" r:id="rId11"/>
    <p:sldId id="258" r:id="rId12"/>
    <p:sldId id="286" r:id="rId13"/>
    <p:sldId id="289" r:id="rId14"/>
    <p:sldId id="307" r:id="rId15"/>
    <p:sldId id="308" r:id="rId16"/>
    <p:sldId id="259" r:id="rId17"/>
    <p:sldId id="261" r:id="rId18"/>
    <p:sldId id="263" r:id="rId19"/>
    <p:sldId id="264" r:id="rId20"/>
    <p:sldId id="265" r:id="rId21"/>
    <p:sldId id="266" r:id="rId22"/>
    <p:sldId id="303" r:id="rId23"/>
    <p:sldId id="304" r:id="rId24"/>
    <p:sldId id="310" r:id="rId25"/>
    <p:sldId id="309" r:id="rId26"/>
    <p:sldId id="305" r:id="rId27"/>
    <p:sldId id="306" r:id="rId28"/>
    <p:sldId id="28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5" autoAdjust="0"/>
    <p:restoredTop sz="75545" autoAdjust="0"/>
  </p:normalViewPr>
  <p:slideViewPr>
    <p:cSldViewPr snapToGrid="0">
      <p:cViewPr varScale="1">
        <p:scale>
          <a:sx n="66" d="100"/>
          <a:sy n="66" d="100"/>
        </p:scale>
        <p:origin x="-1330"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AB392F-DF73-45EE-8937-173114C8EAAC}" type="doc">
      <dgm:prSet loTypeId="urn:microsoft.com/office/officeart/2005/8/layout/radial4" loCatId="relationship" qsTypeId="urn:microsoft.com/office/officeart/2005/8/quickstyle/3d1" qsCatId="3D" csTypeId="urn:microsoft.com/office/officeart/2005/8/colors/accent3_2" csCatId="accent3" phldr="1"/>
      <dgm:spPr/>
      <dgm:t>
        <a:bodyPr/>
        <a:lstStyle/>
        <a:p>
          <a:endParaRPr lang="pl-PL"/>
        </a:p>
      </dgm:t>
    </dgm:pt>
    <dgm:pt modelId="{BA089007-EC59-4AAD-9325-807F6EF0B5DF}">
      <dgm:prSet phldrT="[Tekst]" custT="1">
        <dgm:style>
          <a:lnRef idx="1">
            <a:schemeClr val="accent5"/>
          </a:lnRef>
          <a:fillRef idx="3">
            <a:schemeClr val="accent5"/>
          </a:fillRef>
          <a:effectRef idx="2">
            <a:schemeClr val="accent5"/>
          </a:effectRef>
          <a:fontRef idx="minor">
            <a:schemeClr val="lt1"/>
          </a:fontRef>
        </dgm:style>
      </dgm:prSet>
      <dgm:spPr/>
      <dgm:t>
        <a:bodyPr/>
        <a:lstStyle/>
        <a:p>
          <a:r>
            <a:rPr lang="pl-PL" sz="1800" b="1" cap="none" spc="150" dirty="0" smtClean="0">
              <a:ln w="11430"/>
              <a:solidFill>
                <a:schemeClr val="tx1"/>
              </a:solidFill>
              <a:effectLst>
                <a:outerShdw blurRad="25400" algn="tl" rotWithShape="0">
                  <a:srgbClr val="000000">
                    <a:alpha val="43000"/>
                  </a:srgbClr>
                </a:outerShdw>
              </a:effectLst>
              <a:latin typeface="+mj-lt"/>
            </a:rPr>
            <a:t> </a:t>
          </a:r>
          <a:r>
            <a:rPr lang="pl-PL" sz="2800" b="1" cap="none" spc="0" dirty="0" smtClean="0">
              <a:ln w="50800"/>
              <a:solidFill>
                <a:schemeClr val="tx2">
                  <a:lumMod val="75000"/>
                </a:schemeClr>
              </a:solidFill>
              <a:effectLst/>
              <a:latin typeface="+mj-lt"/>
            </a:rPr>
            <a:t>Szkodliwe treści</a:t>
          </a:r>
          <a:endParaRPr lang="pl-PL" sz="2800" b="1" cap="none" spc="0" dirty="0">
            <a:ln w="50800"/>
            <a:solidFill>
              <a:schemeClr val="tx2">
                <a:lumMod val="75000"/>
              </a:schemeClr>
            </a:solidFill>
            <a:effectLst/>
            <a:latin typeface="+mj-lt"/>
          </a:endParaRPr>
        </a:p>
      </dgm:t>
    </dgm:pt>
    <dgm:pt modelId="{7E57F3CC-9688-4438-9A67-9FDE5AC61EE4}" type="parTrans" cxnId="{39AF6C2A-939D-4504-9FA0-18724ECCF469}">
      <dgm:prSet/>
      <dgm:spPr/>
      <dgm:t>
        <a:bodyPr/>
        <a:lstStyle/>
        <a:p>
          <a:endParaRPr lang="pl-PL"/>
        </a:p>
      </dgm:t>
    </dgm:pt>
    <dgm:pt modelId="{34695CB4-FA43-46D4-90B6-78333197E8BB}" type="sibTrans" cxnId="{39AF6C2A-939D-4504-9FA0-18724ECCF469}">
      <dgm:prSet/>
      <dgm:spPr/>
      <dgm:t>
        <a:bodyPr/>
        <a:lstStyle/>
        <a:p>
          <a:endParaRPr lang="pl-PL"/>
        </a:p>
      </dgm:t>
    </dgm:pt>
    <dgm:pt modelId="{17598AE8-676C-4375-B5CD-037C17D8BD46}">
      <dgm:prSet phldrT="[Tekst]" custT="1">
        <dgm:style>
          <a:lnRef idx="3">
            <a:schemeClr val="lt1"/>
          </a:lnRef>
          <a:fillRef idx="1">
            <a:schemeClr val="accent5"/>
          </a:fillRef>
          <a:effectRef idx="1">
            <a:schemeClr val="accent5"/>
          </a:effectRef>
          <a:fontRef idx="minor">
            <a:schemeClr val="lt1"/>
          </a:fontRef>
        </dgm:style>
      </dgm:prSet>
      <dgm:spPr/>
      <dgm:t>
        <a:bodyPr/>
        <a:lstStyle/>
        <a:p>
          <a:r>
            <a:rPr lang="pl-PL" sz="1600" b="1" cap="none" spc="0" dirty="0" smtClean="0">
              <a:ln w="50800"/>
              <a:solidFill>
                <a:schemeClr val="tx2">
                  <a:lumMod val="75000"/>
                </a:schemeClr>
              </a:solidFill>
              <a:effectLst/>
              <a:latin typeface="Cambria" pitchFamily="18" charset="0"/>
            </a:rPr>
            <a:t>Treści pornograficzne (filmy, zdjęcia, teksty)</a:t>
          </a:r>
          <a:endParaRPr lang="pl-PL" sz="1600" b="1" cap="none" spc="0" dirty="0">
            <a:ln w="50800"/>
            <a:solidFill>
              <a:schemeClr val="tx2">
                <a:lumMod val="75000"/>
              </a:schemeClr>
            </a:solidFill>
            <a:effectLst/>
            <a:latin typeface="Cambria" pitchFamily="18" charset="0"/>
          </a:endParaRPr>
        </a:p>
      </dgm:t>
    </dgm:pt>
    <dgm:pt modelId="{52F9A74A-E4D9-49D2-9482-98A08CDF402B}" type="parTrans" cxnId="{F25C63DB-8C04-4EC0-995D-90EE51E6F423}">
      <dgm:prSet>
        <dgm:style>
          <a:lnRef idx="3">
            <a:schemeClr val="lt1"/>
          </a:lnRef>
          <a:fillRef idx="1">
            <a:schemeClr val="accent5"/>
          </a:fillRef>
          <a:effectRef idx="1">
            <a:schemeClr val="accent5"/>
          </a:effectRef>
          <a:fontRef idx="minor">
            <a:schemeClr val="lt1"/>
          </a:fontRef>
        </dgm:style>
      </dgm:prSet>
      <dgm:spPr/>
      <dgm:t>
        <a:bodyPr/>
        <a:lstStyle/>
        <a:p>
          <a:endParaRPr lang="pl-PL"/>
        </a:p>
      </dgm:t>
    </dgm:pt>
    <dgm:pt modelId="{6CB7D5DB-ABFB-4ADC-96C6-572FDB91591E}" type="sibTrans" cxnId="{F25C63DB-8C04-4EC0-995D-90EE51E6F423}">
      <dgm:prSet/>
      <dgm:spPr/>
      <dgm:t>
        <a:bodyPr/>
        <a:lstStyle/>
        <a:p>
          <a:endParaRPr lang="pl-PL"/>
        </a:p>
      </dgm:t>
    </dgm:pt>
    <dgm:pt modelId="{BF07CAA2-08AD-4D06-98DD-2C5C02F59A6B}">
      <dgm:prSet phldrT="[Tekst]" custT="1">
        <dgm:style>
          <a:lnRef idx="3">
            <a:schemeClr val="lt1"/>
          </a:lnRef>
          <a:fillRef idx="1">
            <a:schemeClr val="accent5"/>
          </a:fillRef>
          <a:effectRef idx="1">
            <a:schemeClr val="accent5"/>
          </a:effectRef>
          <a:fontRef idx="minor">
            <a:schemeClr val="lt1"/>
          </a:fontRef>
        </dgm:style>
      </dgm:prSet>
      <dgm:spPr/>
      <dgm:t>
        <a:bodyPr/>
        <a:lstStyle/>
        <a:p>
          <a:r>
            <a:rPr lang="pl-PL" sz="1600" b="1" dirty="0" smtClean="0">
              <a:solidFill>
                <a:schemeClr val="tx2">
                  <a:lumMod val="75000"/>
                </a:schemeClr>
              </a:solidFill>
              <a:effectLst/>
              <a:latin typeface="Cambria" pitchFamily="18" charset="0"/>
            </a:rPr>
            <a:t>Treści nawołujące do nietolerancji, nienawiści (rasizm, ksenofobia</a:t>
          </a:r>
          <a:r>
            <a:rPr lang="pl-PL" sz="1600" b="1" dirty="0" smtClean="0">
              <a:solidFill>
                <a:schemeClr val="tx2">
                  <a:lumMod val="75000"/>
                </a:schemeClr>
              </a:solidFill>
              <a:effectLst>
                <a:outerShdw blurRad="38100" dist="38100" dir="2700000" algn="tl">
                  <a:srgbClr val="000000">
                    <a:alpha val="43137"/>
                  </a:srgbClr>
                </a:outerShdw>
              </a:effectLst>
              <a:latin typeface="Cambria" pitchFamily="18" charset="0"/>
            </a:rPr>
            <a:t>)</a:t>
          </a:r>
          <a:endParaRPr lang="pl-PL" sz="1600" b="1" dirty="0">
            <a:solidFill>
              <a:schemeClr val="tx2">
                <a:lumMod val="75000"/>
              </a:schemeClr>
            </a:solidFill>
            <a:effectLst>
              <a:outerShdw blurRad="38100" dist="38100" dir="2700000" algn="tl">
                <a:srgbClr val="000000">
                  <a:alpha val="43137"/>
                </a:srgbClr>
              </a:outerShdw>
            </a:effectLst>
            <a:latin typeface="Cambria" pitchFamily="18" charset="0"/>
          </a:endParaRPr>
        </a:p>
      </dgm:t>
    </dgm:pt>
    <dgm:pt modelId="{559B53A7-0DD2-4E34-8C73-BD154A73A8D6}" type="parTrans" cxnId="{6DB3A6CF-E260-4736-A613-D27F7A8ADCE5}">
      <dgm:prSet>
        <dgm:style>
          <a:lnRef idx="3">
            <a:schemeClr val="lt1"/>
          </a:lnRef>
          <a:fillRef idx="1">
            <a:schemeClr val="accent5"/>
          </a:fillRef>
          <a:effectRef idx="1">
            <a:schemeClr val="accent5"/>
          </a:effectRef>
          <a:fontRef idx="minor">
            <a:schemeClr val="lt1"/>
          </a:fontRef>
        </dgm:style>
      </dgm:prSet>
      <dgm:spPr/>
      <dgm:t>
        <a:bodyPr/>
        <a:lstStyle/>
        <a:p>
          <a:endParaRPr lang="pl-PL"/>
        </a:p>
      </dgm:t>
    </dgm:pt>
    <dgm:pt modelId="{6CC051B7-B7D9-484B-A482-5D20859798F1}" type="sibTrans" cxnId="{6DB3A6CF-E260-4736-A613-D27F7A8ADCE5}">
      <dgm:prSet/>
      <dgm:spPr/>
      <dgm:t>
        <a:bodyPr/>
        <a:lstStyle/>
        <a:p>
          <a:endParaRPr lang="pl-PL"/>
        </a:p>
      </dgm:t>
    </dgm:pt>
    <dgm:pt modelId="{4CF30DAB-D9B8-4261-84CC-DE6902D3B841}">
      <dgm:prSet phldrT="[Tekst]"/>
      <dgm:spPr/>
      <dgm:t>
        <a:bodyPr/>
        <a:lstStyle/>
        <a:p>
          <a:endParaRPr lang="pl-PL" dirty="0"/>
        </a:p>
      </dgm:t>
    </dgm:pt>
    <dgm:pt modelId="{1ED1528C-1424-4198-8A88-A3DD4EE58D75}" type="parTrans" cxnId="{D32BB9AA-42AE-4AB0-BA1D-E278808A97C2}">
      <dgm:prSet/>
      <dgm:spPr/>
      <dgm:t>
        <a:bodyPr/>
        <a:lstStyle/>
        <a:p>
          <a:endParaRPr lang="pl-PL"/>
        </a:p>
      </dgm:t>
    </dgm:pt>
    <dgm:pt modelId="{956D3A83-E588-424B-91B3-144672730567}" type="sibTrans" cxnId="{D32BB9AA-42AE-4AB0-BA1D-E278808A97C2}">
      <dgm:prSet/>
      <dgm:spPr/>
      <dgm:t>
        <a:bodyPr/>
        <a:lstStyle/>
        <a:p>
          <a:endParaRPr lang="pl-PL"/>
        </a:p>
      </dgm:t>
    </dgm:pt>
    <dgm:pt modelId="{4F7730C7-0665-4574-972A-08C56BCE57A3}">
      <dgm:prSet phldrT="[Tekst]"/>
      <dgm:spPr/>
      <dgm:t>
        <a:bodyPr/>
        <a:lstStyle/>
        <a:p>
          <a:endParaRPr lang="pl-PL" dirty="0"/>
        </a:p>
      </dgm:t>
    </dgm:pt>
    <dgm:pt modelId="{5F1D495B-74F2-4B49-959C-C1B1C19D5B2E}" type="parTrans" cxnId="{675A5F9E-A98D-4A46-89FF-EF00D9D97928}">
      <dgm:prSet/>
      <dgm:spPr/>
      <dgm:t>
        <a:bodyPr/>
        <a:lstStyle/>
        <a:p>
          <a:endParaRPr lang="pl-PL"/>
        </a:p>
      </dgm:t>
    </dgm:pt>
    <dgm:pt modelId="{F5725BA9-C598-47B3-9EB4-EC7073938BEC}" type="sibTrans" cxnId="{675A5F9E-A98D-4A46-89FF-EF00D9D97928}">
      <dgm:prSet/>
      <dgm:spPr/>
      <dgm:t>
        <a:bodyPr/>
        <a:lstStyle/>
        <a:p>
          <a:endParaRPr lang="pl-PL"/>
        </a:p>
      </dgm:t>
    </dgm:pt>
    <dgm:pt modelId="{01A72ADC-2B6C-47BB-AF25-791BB25C3B17}">
      <dgm:prSet phldrT="[Tekst]"/>
      <dgm:spPr/>
      <dgm:t>
        <a:bodyPr/>
        <a:lstStyle/>
        <a:p>
          <a:endParaRPr lang="pl-PL" dirty="0"/>
        </a:p>
      </dgm:t>
    </dgm:pt>
    <dgm:pt modelId="{A2C98A72-2F3B-4F8A-94D0-39D5BE1B600B}" type="parTrans" cxnId="{ECC94BFB-C336-42F5-9F40-767F60893DD3}">
      <dgm:prSet/>
      <dgm:spPr/>
      <dgm:t>
        <a:bodyPr/>
        <a:lstStyle/>
        <a:p>
          <a:endParaRPr lang="pl-PL"/>
        </a:p>
      </dgm:t>
    </dgm:pt>
    <dgm:pt modelId="{0B2359D8-46F4-4252-B72F-BA6FDCFF29A3}" type="sibTrans" cxnId="{ECC94BFB-C336-42F5-9F40-767F60893DD3}">
      <dgm:prSet/>
      <dgm:spPr/>
      <dgm:t>
        <a:bodyPr/>
        <a:lstStyle/>
        <a:p>
          <a:endParaRPr lang="pl-PL"/>
        </a:p>
      </dgm:t>
    </dgm:pt>
    <dgm:pt modelId="{D5087CF1-D9D2-4CB7-819E-B44744B8596D}">
      <dgm:prSet phldrT="[Tekst]" custT="1">
        <dgm:style>
          <a:lnRef idx="3">
            <a:schemeClr val="lt1"/>
          </a:lnRef>
          <a:fillRef idx="1">
            <a:schemeClr val="accent5"/>
          </a:fillRef>
          <a:effectRef idx="1">
            <a:schemeClr val="accent5"/>
          </a:effectRef>
          <a:fontRef idx="minor">
            <a:schemeClr val="lt1"/>
          </a:fontRef>
        </dgm:style>
      </dgm:prSet>
      <dgm:spPr/>
      <dgm:t>
        <a:bodyPr/>
        <a:lstStyle/>
        <a:p>
          <a:r>
            <a:rPr lang="pl-PL" sz="1600" b="1" cap="none" spc="0" dirty="0" smtClean="0">
              <a:ln w="50800"/>
              <a:solidFill>
                <a:schemeClr val="tx2">
                  <a:lumMod val="75000"/>
                </a:schemeClr>
              </a:solidFill>
              <a:effectLst/>
              <a:latin typeface="Cambria" pitchFamily="18" charset="0"/>
            </a:rPr>
            <a:t>Treści promujące niezdrowy </a:t>
          </a:r>
          <a:br>
            <a:rPr lang="pl-PL" sz="1600" b="1" cap="none" spc="0" dirty="0" smtClean="0">
              <a:ln w="50800"/>
              <a:solidFill>
                <a:schemeClr val="tx2">
                  <a:lumMod val="75000"/>
                </a:schemeClr>
              </a:solidFill>
              <a:effectLst/>
              <a:latin typeface="Cambria" pitchFamily="18" charset="0"/>
            </a:rPr>
          </a:br>
          <a:r>
            <a:rPr lang="pl-PL" sz="1600" b="1" cap="none" spc="0" dirty="0" smtClean="0">
              <a:ln w="50800"/>
              <a:solidFill>
                <a:schemeClr val="tx2">
                  <a:lumMod val="75000"/>
                </a:schemeClr>
              </a:solidFill>
              <a:effectLst/>
              <a:latin typeface="Cambria" pitchFamily="18" charset="0"/>
            </a:rPr>
            <a:t>i niebezpieczny </a:t>
          </a:r>
          <a:br>
            <a:rPr lang="pl-PL" sz="1600" b="1" cap="none" spc="0" dirty="0" smtClean="0">
              <a:ln w="50800"/>
              <a:solidFill>
                <a:schemeClr val="tx2">
                  <a:lumMod val="75000"/>
                </a:schemeClr>
              </a:solidFill>
              <a:effectLst/>
              <a:latin typeface="Cambria" pitchFamily="18" charset="0"/>
            </a:rPr>
          </a:br>
          <a:r>
            <a:rPr lang="pl-PL" sz="1600" b="1" cap="none" spc="0" dirty="0" smtClean="0">
              <a:ln w="50800"/>
              <a:solidFill>
                <a:schemeClr val="tx2">
                  <a:lumMod val="75000"/>
                </a:schemeClr>
              </a:solidFill>
              <a:effectLst/>
              <a:latin typeface="Cambria" pitchFamily="18" charset="0"/>
            </a:rPr>
            <a:t>ryb życia (używki, samookaleczenia, samobójstwa) </a:t>
          </a:r>
          <a:endParaRPr lang="pl-PL" sz="1600" b="1" cap="none" spc="0" dirty="0">
            <a:ln w="50800"/>
            <a:solidFill>
              <a:schemeClr val="tx2">
                <a:lumMod val="75000"/>
              </a:schemeClr>
            </a:solidFill>
            <a:effectLst/>
            <a:latin typeface="Cambria" pitchFamily="18" charset="0"/>
          </a:endParaRPr>
        </a:p>
      </dgm:t>
    </dgm:pt>
    <dgm:pt modelId="{64CD8763-1F26-4B6B-9446-8023CEA7321D}" type="sibTrans" cxnId="{84030550-2327-4FE6-B191-A2B85868E3FB}">
      <dgm:prSet/>
      <dgm:spPr/>
      <dgm:t>
        <a:bodyPr/>
        <a:lstStyle/>
        <a:p>
          <a:endParaRPr lang="pl-PL"/>
        </a:p>
      </dgm:t>
    </dgm:pt>
    <dgm:pt modelId="{CCD3BB8E-EA22-4366-ACB0-0BCD5E4B9549}" type="parTrans" cxnId="{84030550-2327-4FE6-B191-A2B85868E3FB}">
      <dgm:prSet>
        <dgm:style>
          <a:lnRef idx="3">
            <a:schemeClr val="lt1"/>
          </a:lnRef>
          <a:fillRef idx="1">
            <a:schemeClr val="accent5"/>
          </a:fillRef>
          <a:effectRef idx="1">
            <a:schemeClr val="accent5"/>
          </a:effectRef>
          <a:fontRef idx="minor">
            <a:schemeClr val="lt1"/>
          </a:fontRef>
        </dgm:style>
      </dgm:prSet>
      <dgm:spPr/>
      <dgm:t>
        <a:bodyPr/>
        <a:lstStyle/>
        <a:p>
          <a:endParaRPr lang="pl-PL"/>
        </a:p>
      </dgm:t>
    </dgm:pt>
    <dgm:pt modelId="{8A05E583-458E-4B21-87FA-276570E80B31}">
      <dgm:prSet phldrT="[Tekst]" custT="1">
        <dgm:style>
          <a:lnRef idx="3">
            <a:schemeClr val="lt1"/>
          </a:lnRef>
          <a:fillRef idx="1">
            <a:schemeClr val="accent5"/>
          </a:fillRef>
          <a:effectRef idx="1">
            <a:schemeClr val="accent5"/>
          </a:effectRef>
          <a:fontRef idx="minor">
            <a:schemeClr val="lt1"/>
          </a:fontRef>
        </dgm:style>
      </dgm:prSet>
      <dgm:spPr/>
      <dgm:t>
        <a:bodyPr/>
        <a:lstStyle/>
        <a:p>
          <a:r>
            <a:rPr lang="pl-PL" sz="1600" b="1" cap="none" spc="0" dirty="0" smtClean="0">
              <a:ln w="50800"/>
              <a:solidFill>
                <a:schemeClr val="tx2">
                  <a:lumMod val="75000"/>
                </a:schemeClr>
              </a:solidFill>
              <a:effectLst/>
              <a:latin typeface="Cambria" pitchFamily="18" charset="0"/>
            </a:rPr>
            <a:t>Treści prezentujące </a:t>
          </a:r>
          <a:br>
            <a:rPr lang="pl-PL" sz="1600" b="1" cap="none" spc="0" dirty="0" smtClean="0">
              <a:ln w="50800"/>
              <a:solidFill>
                <a:schemeClr val="tx2">
                  <a:lumMod val="75000"/>
                </a:schemeClr>
              </a:solidFill>
              <a:effectLst/>
              <a:latin typeface="Cambria" pitchFamily="18" charset="0"/>
            </a:rPr>
          </a:br>
          <a:r>
            <a:rPr lang="pl-PL" sz="1600" b="1" cap="none" spc="0" dirty="0" smtClean="0">
              <a:ln w="50800"/>
              <a:solidFill>
                <a:schemeClr val="tx2">
                  <a:lumMod val="75000"/>
                </a:schemeClr>
              </a:solidFill>
              <a:effectLst/>
              <a:latin typeface="Cambria" pitchFamily="18" charset="0"/>
            </a:rPr>
            <a:t>i promujące przemoc, obrażenia fizyczne, śmierć</a:t>
          </a:r>
          <a:endParaRPr lang="pl-PL" sz="1600" b="1" cap="none" spc="0" dirty="0">
            <a:ln w="50800"/>
            <a:solidFill>
              <a:schemeClr val="tx2">
                <a:lumMod val="75000"/>
              </a:schemeClr>
            </a:solidFill>
            <a:effectLst/>
            <a:latin typeface="Cambria" pitchFamily="18" charset="0"/>
          </a:endParaRPr>
        </a:p>
      </dgm:t>
    </dgm:pt>
    <dgm:pt modelId="{BC43628F-4160-4A2C-BB66-748BB0702083}" type="sibTrans" cxnId="{A1484632-C9F7-4D37-B256-79C62C8451F7}">
      <dgm:prSet/>
      <dgm:spPr/>
      <dgm:t>
        <a:bodyPr/>
        <a:lstStyle/>
        <a:p>
          <a:endParaRPr lang="pl-PL"/>
        </a:p>
      </dgm:t>
    </dgm:pt>
    <dgm:pt modelId="{84B212BE-2C61-4B44-9992-B12BF7D2EFF7}" type="parTrans" cxnId="{A1484632-C9F7-4D37-B256-79C62C8451F7}">
      <dgm:prSet>
        <dgm:style>
          <a:lnRef idx="3">
            <a:schemeClr val="lt1"/>
          </a:lnRef>
          <a:fillRef idx="1">
            <a:schemeClr val="accent5"/>
          </a:fillRef>
          <a:effectRef idx="1">
            <a:schemeClr val="accent5"/>
          </a:effectRef>
          <a:fontRef idx="minor">
            <a:schemeClr val="lt1"/>
          </a:fontRef>
        </dgm:style>
      </dgm:prSet>
      <dgm:spPr/>
      <dgm:t>
        <a:bodyPr/>
        <a:lstStyle/>
        <a:p>
          <a:endParaRPr lang="pl-PL">
            <a:solidFill>
              <a:schemeClr val="bg2">
                <a:lumMod val="50000"/>
              </a:schemeClr>
            </a:solidFill>
          </a:endParaRPr>
        </a:p>
      </dgm:t>
    </dgm:pt>
    <dgm:pt modelId="{89C7516F-9810-4147-A983-052F7DEFC0E5}">
      <dgm:prSet phldrT="[Tekst]" custRadScaleRad="104269" custRadScaleInc="-11853"/>
      <dgm:spPr/>
      <dgm:t>
        <a:bodyPr/>
        <a:lstStyle/>
        <a:p>
          <a:endParaRPr lang="pl-PL" dirty="0"/>
        </a:p>
      </dgm:t>
    </dgm:pt>
    <dgm:pt modelId="{F9F2C69D-5B1E-44B0-A35E-E4327EB3D0A4}" type="parTrans" cxnId="{7FD92563-FABF-4788-A361-D70C7D7FEDEE}">
      <dgm:prSet/>
      <dgm:spPr/>
      <dgm:t>
        <a:bodyPr/>
        <a:lstStyle/>
        <a:p>
          <a:endParaRPr lang="pl-PL"/>
        </a:p>
      </dgm:t>
    </dgm:pt>
    <dgm:pt modelId="{EE53AF9F-5E1A-4854-AC88-FF629D528100}" type="sibTrans" cxnId="{7FD92563-FABF-4788-A361-D70C7D7FEDEE}">
      <dgm:prSet/>
      <dgm:spPr/>
      <dgm:t>
        <a:bodyPr/>
        <a:lstStyle/>
        <a:p>
          <a:endParaRPr lang="pl-PL"/>
        </a:p>
      </dgm:t>
    </dgm:pt>
    <dgm:pt modelId="{3BB70F6E-C429-4422-B8C3-D9A8FD453A7D}">
      <dgm:prSet phldrT="[Tekst]" custRadScaleRad="104269" custRadScaleInc="-11853"/>
      <dgm:spPr/>
      <dgm:t>
        <a:bodyPr/>
        <a:lstStyle/>
        <a:p>
          <a:endParaRPr lang="pl-PL" dirty="0"/>
        </a:p>
      </dgm:t>
    </dgm:pt>
    <dgm:pt modelId="{F5056EEC-3E10-4338-A5CB-1879A44009FF}" type="parTrans" cxnId="{93D1DE74-1743-4371-8C30-9BD7F4917177}">
      <dgm:prSet/>
      <dgm:spPr/>
      <dgm:t>
        <a:bodyPr/>
        <a:lstStyle/>
        <a:p>
          <a:endParaRPr lang="pl-PL"/>
        </a:p>
      </dgm:t>
    </dgm:pt>
    <dgm:pt modelId="{A7C309F0-A6F0-4220-9A43-5470C0C4898B}" type="sibTrans" cxnId="{93D1DE74-1743-4371-8C30-9BD7F4917177}">
      <dgm:prSet/>
      <dgm:spPr/>
      <dgm:t>
        <a:bodyPr/>
        <a:lstStyle/>
        <a:p>
          <a:endParaRPr lang="pl-PL"/>
        </a:p>
      </dgm:t>
    </dgm:pt>
    <dgm:pt modelId="{F310E248-A941-443F-8081-1DE95FB2D4DD}">
      <dgm:prSet phldrT="[Tekst]" custRadScaleRad="104269" custRadScaleInc="-11853"/>
      <dgm:spPr/>
      <dgm:t>
        <a:bodyPr/>
        <a:lstStyle/>
        <a:p>
          <a:endParaRPr lang="pl-PL" b="1" cap="none" spc="0" dirty="0">
            <a:ln w="50800"/>
            <a:solidFill>
              <a:schemeClr val="tx2">
                <a:lumMod val="75000"/>
              </a:schemeClr>
            </a:solidFill>
            <a:effectLst/>
            <a:latin typeface="+mj-lt"/>
          </a:endParaRPr>
        </a:p>
      </dgm:t>
    </dgm:pt>
    <dgm:pt modelId="{873D9429-54FA-4C4B-9591-C068FA7F5582}" type="parTrans" cxnId="{00EA8560-33EB-469F-B5AC-8900A138715A}">
      <dgm:prSet/>
      <dgm:spPr/>
      <dgm:t>
        <a:bodyPr/>
        <a:lstStyle/>
        <a:p>
          <a:endParaRPr lang="pl-PL"/>
        </a:p>
      </dgm:t>
    </dgm:pt>
    <dgm:pt modelId="{2ED98E8D-A937-4C98-B3DE-33AF95BFAF78}" type="sibTrans" cxnId="{00EA8560-33EB-469F-B5AC-8900A138715A}">
      <dgm:prSet/>
      <dgm:spPr/>
      <dgm:t>
        <a:bodyPr/>
        <a:lstStyle/>
        <a:p>
          <a:endParaRPr lang="pl-PL"/>
        </a:p>
      </dgm:t>
    </dgm:pt>
    <dgm:pt modelId="{45CE203B-DAD3-49BB-A645-AB30AA7C409D}">
      <dgm:prSet phldrT="[Tekst]" custT="1">
        <dgm:style>
          <a:lnRef idx="3">
            <a:schemeClr val="lt1"/>
          </a:lnRef>
          <a:fillRef idx="1">
            <a:schemeClr val="accent5"/>
          </a:fillRef>
          <a:effectRef idx="1">
            <a:schemeClr val="accent5"/>
          </a:effectRef>
          <a:fontRef idx="minor">
            <a:schemeClr val="lt1"/>
          </a:fontRef>
        </dgm:style>
      </dgm:prSet>
      <dgm:spPr/>
      <dgm:t>
        <a:bodyPr/>
        <a:lstStyle/>
        <a:p>
          <a:r>
            <a:rPr lang="pl-PL" sz="1600" b="1" cap="none" spc="0" dirty="0" smtClean="0">
              <a:ln w="50800"/>
              <a:solidFill>
                <a:schemeClr val="tx2">
                  <a:lumMod val="75000"/>
                </a:schemeClr>
              </a:solidFill>
              <a:effectLst/>
              <a:latin typeface="Cambria" pitchFamily="18" charset="0"/>
            </a:rPr>
            <a:t>Treści zawierające elementy manipulacji </a:t>
          </a:r>
          <a:br>
            <a:rPr lang="pl-PL" sz="1600" b="1" cap="none" spc="0" dirty="0" smtClean="0">
              <a:ln w="50800"/>
              <a:solidFill>
                <a:schemeClr val="tx2">
                  <a:lumMod val="75000"/>
                </a:schemeClr>
              </a:solidFill>
              <a:effectLst/>
              <a:latin typeface="Cambria" pitchFamily="18" charset="0"/>
            </a:rPr>
          </a:br>
          <a:r>
            <a:rPr lang="pl-PL" sz="1600" b="1" cap="none" spc="0" dirty="0" smtClean="0">
              <a:ln w="50800"/>
              <a:solidFill>
                <a:schemeClr val="tx2">
                  <a:lumMod val="75000"/>
                </a:schemeClr>
              </a:solidFill>
              <a:effectLst/>
              <a:latin typeface="Cambria" pitchFamily="18" charset="0"/>
            </a:rPr>
            <a:t>(np. namawiające do przystąpienia do sekty)</a:t>
          </a:r>
          <a:endParaRPr lang="pl-PL" sz="1600" b="1" cap="none" spc="0" dirty="0">
            <a:ln w="50800"/>
            <a:solidFill>
              <a:schemeClr val="tx2">
                <a:lumMod val="75000"/>
              </a:schemeClr>
            </a:solidFill>
            <a:effectLst/>
            <a:latin typeface="Cambria" pitchFamily="18" charset="0"/>
          </a:endParaRPr>
        </a:p>
      </dgm:t>
    </dgm:pt>
    <dgm:pt modelId="{7B62E06D-6A30-4AF8-AFA4-744EEEC43E5B}" type="parTrans" cxnId="{78FCD551-B100-43D1-85B3-E853CF4C9578}">
      <dgm:prSet>
        <dgm:style>
          <a:lnRef idx="3">
            <a:schemeClr val="lt1"/>
          </a:lnRef>
          <a:fillRef idx="1">
            <a:schemeClr val="accent5"/>
          </a:fillRef>
          <a:effectRef idx="1">
            <a:schemeClr val="accent5"/>
          </a:effectRef>
          <a:fontRef idx="minor">
            <a:schemeClr val="lt1"/>
          </a:fontRef>
        </dgm:style>
      </dgm:prSet>
      <dgm:spPr/>
      <dgm:t>
        <a:bodyPr/>
        <a:lstStyle/>
        <a:p>
          <a:endParaRPr lang="pl-PL"/>
        </a:p>
      </dgm:t>
    </dgm:pt>
    <dgm:pt modelId="{CA08E121-8BB0-4485-9A6D-097FEF8E4050}" type="sibTrans" cxnId="{78FCD551-B100-43D1-85B3-E853CF4C9578}">
      <dgm:prSet/>
      <dgm:spPr/>
      <dgm:t>
        <a:bodyPr/>
        <a:lstStyle/>
        <a:p>
          <a:endParaRPr lang="pl-PL"/>
        </a:p>
      </dgm:t>
    </dgm:pt>
    <dgm:pt modelId="{B22FF6F7-AA9E-4C7B-BC1E-BAE8C7392662}">
      <dgm:prSet custRadScaleRad="104269" custRadScaleInc="-11853"/>
      <dgm:spPr/>
      <dgm:t>
        <a:bodyPr/>
        <a:lstStyle/>
        <a:p>
          <a:endParaRPr lang="pl-PL" dirty="0"/>
        </a:p>
      </dgm:t>
    </dgm:pt>
    <dgm:pt modelId="{5DA09B4D-8920-4827-858B-4FE6E0A471A8}" type="parTrans" cxnId="{C29C5BE9-D218-4478-804E-D15A0517045C}">
      <dgm:prSet/>
      <dgm:spPr/>
      <dgm:t>
        <a:bodyPr/>
        <a:lstStyle/>
        <a:p>
          <a:endParaRPr lang="pl-PL"/>
        </a:p>
      </dgm:t>
    </dgm:pt>
    <dgm:pt modelId="{EED74860-3D96-4681-AEF1-2A86C4246189}" type="sibTrans" cxnId="{C29C5BE9-D218-4478-804E-D15A0517045C}">
      <dgm:prSet/>
      <dgm:spPr/>
      <dgm:t>
        <a:bodyPr/>
        <a:lstStyle/>
        <a:p>
          <a:endParaRPr lang="pl-PL"/>
        </a:p>
      </dgm:t>
    </dgm:pt>
    <dgm:pt modelId="{CA5D7887-DB74-4E84-9F82-990878140385}" type="pres">
      <dgm:prSet presAssocID="{27AB392F-DF73-45EE-8937-173114C8EAAC}" presName="cycle" presStyleCnt="0">
        <dgm:presLayoutVars>
          <dgm:chMax val="1"/>
          <dgm:dir/>
          <dgm:animLvl val="ctr"/>
          <dgm:resizeHandles val="exact"/>
        </dgm:presLayoutVars>
      </dgm:prSet>
      <dgm:spPr/>
      <dgm:t>
        <a:bodyPr/>
        <a:lstStyle/>
        <a:p>
          <a:endParaRPr lang="pl-PL"/>
        </a:p>
      </dgm:t>
    </dgm:pt>
    <dgm:pt modelId="{663C89D2-9743-410F-A21B-C5EC932504B1}" type="pres">
      <dgm:prSet presAssocID="{BA089007-EC59-4AAD-9325-807F6EF0B5DF}" presName="centerShape" presStyleLbl="node0" presStyleIdx="0" presStyleCnt="1" custLinFactNeighborX="-1610" custLinFactNeighborY="-3335"/>
      <dgm:spPr/>
      <dgm:t>
        <a:bodyPr/>
        <a:lstStyle/>
        <a:p>
          <a:endParaRPr lang="pl-PL"/>
        </a:p>
      </dgm:t>
    </dgm:pt>
    <dgm:pt modelId="{C010EDFC-21F7-4CAE-AFEF-45541F4D85D2}" type="pres">
      <dgm:prSet presAssocID="{52F9A74A-E4D9-49D2-9482-98A08CDF402B}" presName="parTrans" presStyleLbl="bgSibTrans2D1" presStyleIdx="0" presStyleCnt="5"/>
      <dgm:spPr/>
      <dgm:t>
        <a:bodyPr/>
        <a:lstStyle/>
        <a:p>
          <a:endParaRPr lang="pl-PL"/>
        </a:p>
      </dgm:t>
    </dgm:pt>
    <dgm:pt modelId="{29C843CF-C9B9-4373-9960-1DD079F44055}" type="pres">
      <dgm:prSet presAssocID="{17598AE8-676C-4375-B5CD-037C17D8BD46}" presName="node" presStyleLbl="node1" presStyleIdx="0" presStyleCnt="5" custScaleX="82937" custScaleY="80272" custRadScaleRad="103429" custRadScaleInc="13031">
        <dgm:presLayoutVars>
          <dgm:bulletEnabled val="1"/>
        </dgm:presLayoutVars>
      </dgm:prSet>
      <dgm:spPr/>
      <dgm:t>
        <a:bodyPr/>
        <a:lstStyle/>
        <a:p>
          <a:endParaRPr lang="pl-PL"/>
        </a:p>
      </dgm:t>
    </dgm:pt>
    <dgm:pt modelId="{BCFAEB2A-9550-4FAE-8D3B-0FF7A03684DD}" type="pres">
      <dgm:prSet presAssocID="{84B212BE-2C61-4B44-9992-B12BF7D2EFF7}" presName="parTrans" presStyleLbl="bgSibTrans2D1" presStyleIdx="1" presStyleCnt="5" custScaleX="99307" custScaleY="110950"/>
      <dgm:spPr/>
      <dgm:t>
        <a:bodyPr/>
        <a:lstStyle/>
        <a:p>
          <a:endParaRPr lang="pl-PL"/>
        </a:p>
      </dgm:t>
    </dgm:pt>
    <dgm:pt modelId="{CA95E473-A54B-4007-A514-6B18EC27B758}" type="pres">
      <dgm:prSet presAssocID="{8A05E583-458E-4B21-87FA-276570E80B31}" presName="node" presStyleLbl="node1" presStyleIdx="1" presStyleCnt="5" custScaleX="85805" custScaleY="88739" custRadScaleRad="140758" custRadScaleInc="-4597">
        <dgm:presLayoutVars>
          <dgm:bulletEnabled val="1"/>
        </dgm:presLayoutVars>
      </dgm:prSet>
      <dgm:spPr/>
      <dgm:t>
        <a:bodyPr/>
        <a:lstStyle/>
        <a:p>
          <a:endParaRPr lang="pl-PL"/>
        </a:p>
      </dgm:t>
    </dgm:pt>
    <dgm:pt modelId="{7EB1EA16-BACB-457B-A793-9CB6CD64AF39}" type="pres">
      <dgm:prSet presAssocID="{CCD3BB8E-EA22-4366-ACB0-0BCD5E4B9549}" presName="parTrans" presStyleLbl="bgSibTrans2D1" presStyleIdx="2" presStyleCnt="5"/>
      <dgm:spPr/>
      <dgm:t>
        <a:bodyPr/>
        <a:lstStyle/>
        <a:p>
          <a:endParaRPr lang="pl-PL"/>
        </a:p>
      </dgm:t>
    </dgm:pt>
    <dgm:pt modelId="{C57E9806-8FFB-4FB2-B844-EBDDA15BB331}" type="pres">
      <dgm:prSet presAssocID="{D5087CF1-D9D2-4CB7-819E-B44744B8596D}" presName="node" presStyleLbl="node1" presStyleIdx="2" presStyleCnt="5" custScaleX="96864" custScaleY="107411" custRadScaleRad="95673" custRadScaleInc="-379">
        <dgm:presLayoutVars>
          <dgm:bulletEnabled val="1"/>
        </dgm:presLayoutVars>
      </dgm:prSet>
      <dgm:spPr/>
      <dgm:t>
        <a:bodyPr/>
        <a:lstStyle/>
        <a:p>
          <a:endParaRPr lang="pl-PL"/>
        </a:p>
      </dgm:t>
    </dgm:pt>
    <dgm:pt modelId="{CE56C9EE-5DA2-4B9F-B21A-22D96508A318}" type="pres">
      <dgm:prSet presAssocID="{559B53A7-0DD2-4E34-8C73-BD154A73A8D6}" presName="parTrans" presStyleLbl="bgSibTrans2D1" presStyleIdx="3" presStyleCnt="5"/>
      <dgm:spPr/>
      <dgm:t>
        <a:bodyPr/>
        <a:lstStyle/>
        <a:p>
          <a:endParaRPr lang="pl-PL"/>
        </a:p>
      </dgm:t>
    </dgm:pt>
    <dgm:pt modelId="{7F325C11-D74C-46A8-AC4D-D38871C1D7D7}" type="pres">
      <dgm:prSet presAssocID="{BF07CAA2-08AD-4D06-98DD-2C5C02F59A6B}" presName="node" presStyleLbl="node1" presStyleIdx="3" presStyleCnt="5" custScaleX="87519" custScaleY="102881" custRadScaleRad="106579" custRadScaleInc="-7159">
        <dgm:presLayoutVars>
          <dgm:bulletEnabled val="1"/>
        </dgm:presLayoutVars>
      </dgm:prSet>
      <dgm:spPr/>
      <dgm:t>
        <a:bodyPr/>
        <a:lstStyle/>
        <a:p>
          <a:endParaRPr lang="pl-PL"/>
        </a:p>
      </dgm:t>
    </dgm:pt>
    <dgm:pt modelId="{4379B529-96F1-444B-B234-05DFBA23F706}" type="pres">
      <dgm:prSet presAssocID="{7B62E06D-6A30-4AF8-AFA4-744EEEC43E5B}" presName="parTrans" presStyleLbl="bgSibTrans2D1" presStyleIdx="4" presStyleCnt="5"/>
      <dgm:spPr/>
      <dgm:t>
        <a:bodyPr/>
        <a:lstStyle/>
        <a:p>
          <a:endParaRPr lang="pl-PL"/>
        </a:p>
      </dgm:t>
    </dgm:pt>
    <dgm:pt modelId="{F3E53D9E-106F-4C2A-B183-DCCFE12CDEF0}" type="pres">
      <dgm:prSet presAssocID="{45CE203B-DAD3-49BB-A645-AB30AA7C409D}" presName="node" presStyleLbl="node1" presStyleIdx="4" presStyleCnt="5" custScaleX="94227" custScaleY="89961" custRadScaleRad="95657" custRadScaleInc="-10619">
        <dgm:presLayoutVars>
          <dgm:bulletEnabled val="1"/>
        </dgm:presLayoutVars>
      </dgm:prSet>
      <dgm:spPr/>
      <dgm:t>
        <a:bodyPr/>
        <a:lstStyle/>
        <a:p>
          <a:endParaRPr lang="pl-PL"/>
        </a:p>
      </dgm:t>
    </dgm:pt>
  </dgm:ptLst>
  <dgm:cxnLst>
    <dgm:cxn modelId="{84030550-2327-4FE6-B191-A2B85868E3FB}" srcId="{BA089007-EC59-4AAD-9325-807F6EF0B5DF}" destId="{D5087CF1-D9D2-4CB7-819E-B44744B8596D}" srcOrd="2" destOrd="0" parTransId="{CCD3BB8E-EA22-4366-ACB0-0BCD5E4B9549}" sibTransId="{64CD8763-1F26-4B6B-9446-8023CEA7321D}"/>
    <dgm:cxn modelId="{C29C5BE9-D218-4478-804E-D15A0517045C}" srcId="{27AB392F-DF73-45EE-8937-173114C8EAAC}" destId="{B22FF6F7-AA9E-4C7B-BC1E-BAE8C7392662}" srcOrd="7" destOrd="0" parTransId="{5DA09B4D-8920-4827-858B-4FE6E0A471A8}" sibTransId="{EED74860-3D96-4681-AEF1-2A86C4246189}"/>
    <dgm:cxn modelId="{8C0BC918-9E2D-4145-AA68-D36992481BB4}" type="presOf" srcId="{CCD3BB8E-EA22-4366-ACB0-0BCD5E4B9549}" destId="{7EB1EA16-BACB-457B-A793-9CB6CD64AF39}" srcOrd="0" destOrd="0" presId="urn:microsoft.com/office/officeart/2005/8/layout/radial4"/>
    <dgm:cxn modelId="{93D1DE74-1743-4371-8C30-9BD7F4917177}" srcId="{27AB392F-DF73-45EE-8937-173114C8EAAC}" destId="{3BB70F6E-C429-4422-B8C3-D9A8FD453A7D}" srcOrd="6" destOrd="0" parTransId="{F5056EEC-3E10-4338-A5CB-1879A44009FF}" sibTransId="{A7C309F0-A6F0-4220-9A43-5470C0C4898B}"/>
    <dgm:cxn modelId="{D3431D88-BC53-4B04-B324-5ACAD0687800}" type="presOf" srcId="{8A05E583-458E-4B21-87FA-276570E80B31}" destId="{CA95E473-A54B-4007-A514-6B18EC27B758}" srcOrd="0" destOrd="0" presId="urn:microsoft.com/office/officeart/2005/8/layout/radial4"/>
    <dgm:cxn modelId="{881A5D7D-F6FE-476F-8810-F82F8A29A563}" type="presOf" srcId="{45CE203B-DAD3-49BB-A645-AB30AA7C409D}" destId="{F3E53D9E-106F-4C2A-B183-DCCFE12CDEF0}" srcOrd="0" destOrd="0" presId="urn:microsoft.com/office/officeart/2005/8/layout/radial4"/>
    <dgm:cxn modelId="{7FD92563-FABF-4788-A361-D70C7D7FEDEE}" srcId="{27AB392F-DF73-45EE-8937-173114C8EAAC}" destId="{89C7516F-9810-4147-A983-052F7DEFC0E5}" srcOrd="4" destOrd="0" parTransId="{F9F2C69D-5B1E-44B0-A35E-E4327EB3D0A4}" sibTransId="{EE53AF9F-5E1A-4854-AC88-FF629D528100}"/>
    <dgm:cxn modelId="{F25C63DB-8C04-4EC0-995D-90EE51E6F423}" srcId="{BA089007-EC59-4AAD-9325-807F6EF0B5DF}" destId="{17598AE8-676C-4375-B5CD-037C17D8BD46}" srcOrd="0" destOrd="0" parTransId="{52F9A74A-E4D9-49D2-9482-98A08CDF402B}" sibTransId="{6CB7D5DB-ABFB-4ADC-96C6-572FDB91591E}"/>
    <dgm:cxn modelId="{812265B5-8664-4ACE-9BA8-53F5CCFD26A5}" type="presOf" srcId="{559B53A7-0DD2-4E34-8C73-BD154A73A8D6}" destId="{CE56C9EE-5DA2-4B9F-B21A-22D96508A318}" srcOrd="0" destOrd="0" presId="urn:microsoft.com/office/officeart/2005/8/layout/radial4"/>
    <dgm:cxn modelId="{78FCD551-B100-43D1-85B3-E853CF4C9578}" srcId="{BA089007-EC59-4AAD-9325-807F6EF0B5DF}" destId="{45CE203B-DAD3-49BB-A645-AB30AA7C409D}" srcOrd="4" destOrd="0" parTransId="{7B62E06D-6A30-4AF8-AFA4-744EEEC43E5B}" sibTransId="{CA08E121-8BB0-4485-9A6D-097FEF8E4050}"/>
    <dgm:cxn modelId="{39AF6C2A-939D-4504-9FA0-18724ECCF469}" srcId="{27AB392F-DF73-45EE-8937-173114C8EAAC}" destId="{BA089007-EC59-4AAD-9325-807F6EF0B5DF}" srcOrd="0" destOrd="0" parTransId="{7E57F3CC-9688-4438-9A67-9FDE5AC61EE4}" sibTransId="{34695CB4-FA43-46D4-90B6-78333197E8BB}"/>
    <dgm:cxn modelId="{D32BB9AA-42AE-4AB0-BA1D-E278808A97C2}" srcId="{27AB392F-DF73-45EE-8937-173114C8EAAC}" destId="{4CF30DAB-D9B8-4261-84CC-DE6902D3B841}" srcOrd="1" destOrd="0" parTransId="{1ED1528C-1424-4198-8A88-A3DD4EE58D75}" sibTransId="{956D3A83-E588-424B-91B3-144672730567}"/>
    <dgm:cxn modelId="{04275CDC-F84B-4780-8281-A86F829954F2}" type="presOf" srcId="{52F9A74A-E4D9-49D2-9482-98A08CDF402B}" destId="{C010EDFC-21F7-4CAE-AFEF-45541F4D85D2}" srcOrd="0" destOrd="0" presId="urn:microsoft.com/office/officeart/2005/8/layout/radial4"/>
    <dgm:cxn modelId="{00EA8560-33EB-469F-B5AC-8900A138715A}" srcId="{27AB392F-DF73-45EE-8937-173114C8EAAC}" destId="{F310E248-A941-443F-8081-1DE95FB2D4DD}" srcOrd="5" destOrd="0" parTransId="{873D9429-54FA-4C4B-9591-C068FA7F5582}" sibTransId="{2ED98E8D-A937-4C98-B3DE-33AF95BFAF78}"/>
    <dgm:cxn modelId="{02908904-F785-4023-A0E0-5A584D904B98}" type="presOf" srcId="{7B62E06D-6A30-4AF8-AFA4-744EEEC43E5B}" destId="{4379B529-96F1-444B-B234-05DFBA23F706}" srcOrd="0" destOrd="0" presId="urn:microsoft.com/office/officeart/2005/8/layout/radial4"/>
    <dgm:cxn modelId="{C50961FA-C16D-4D7F-8B1F-AFE0132107CE}" type="presOf" srcId="{17598AE8-676C-4375-B5CD-037C17D8BD46}" destId="{29C843CF-C9B9-4373-9960-1DD079F44055}" srcOrd="0" destOrd="0" presId="urn:microsoft.com/office/officeart/2005/8/layout/radial4"/>
    <dgm:cxn modelId="{32F76271-AF22-4F57-B8AA-EAE35523B842}" type="presOf" srcId="{27AB392F-DF73-45EE-8937-173114C8EAAC}" destId="{CA5D7887-DB74-4E84-9F82-990878140385}" srcOrd="0" destOrd="0" presId="urn:microsoft.com/office/officeart/2005/8/layout/radial4"/>
    <dgm:cxn modelId="{839A9C23-CE05-4629-B1F4-0CF5745A2AE5}" type="presOf" srcId="{D5087CF1-D9D2-4CB7-819E-B44744B8596D}" destId="{C57E9806-8FFB-4FB2-B844-EBDDA15BB331}" srcOrd="0" destOrd="0" presId="urn:microsoft.com/office/officeart/2005/8/layout/radial4"/>
    <dgm:cxn modelId="{9914947E-6C76-494C-AF80-53C654BEAEBF}" type="presOf" srcId="{84B212BE-2C61-4B44-9992-B12BF7D2EFF7}" destId="{BCFAEB2A-9550-4FAE-8D3B-0FF7A03684DD}" srcOrd="0" destOrd="0" presId="urn:microsoft.com/office/officeart/2005/8/layout/radial4"/>
    <dgm:cxn modelId="{6DB3A6CF-E260-4736-A613-D27F7A8ADCE5}" srcId="{BA089007-EC59-4AAD-9325-807F6EF0B5DF}" destId="{BF07CAA2-08AD-4D06-98DD-2C5C02F59A6B}" srcOrd="3" destOrd="0" parTransId="{559B53A7-0DD2-4E34-8C73-BD154A73A8D6}" sibTransId="{6CC051B7-B7D9-484B-A482-5D20859798F1}"/>
    <dgm:cxn modelId="{675A5F9E-A98D-4A46-89FF-EF00D9D97928}" srcId="{27AB392F-DF73-45EE-8937-173114C8EAAC}" destId="{4F7730C7-0665-4574-972A-08C56BCE57A3}" srcOrd="2" destOrd="0" parTransId="{5F1D495B-74F2-4B49-959C-C1B1C19D5B2E}" sibTransId="{F5725BA9-C598-47B3-9EB4-EC7073938BEC}"/>
    <dgm:cxn modelId="{A1484632-C9F7-4D37-B256-79C62C8451F7}" srcId="{BA089007-EC59-4AAD-9325-807F6EF0B5DF}" destId="{8A05E583-458E-4B21-87FA-276570E80B31}" srcOrd="1" destOrd="0" parTransId="{84B212BE-2C61-4B44-9992-B12BF7D2EFF7}" sibTransId="{BC43628F-4160-4A2C-BB66-748BB0702083}"/>
    <dgm:cxn modelId="{ECC94BFB-C336-42F5-9F40-767F60893DD3}" srcId="{27AB392F-DF73-45EE-8937-173114C8EAAC}" destId="{01A72ADC-2B6C-47BB-AF25-791BB25C3B17}" srcOrd="3" destOrd="0" parTransId="{A2C98A72-2F3B-4F8A-94D0-39D5BE1B600B}" sibTransId="{0B2359D8-46F4-4252-B72F-BA6FDCFF29A3}"/>
    <dgm:cxn modelId="{5E89DC8A-BAD1-4E52-B7C5-E0C1315CC1CA}" type="presOf" srcId="{BA089007-EC59-4AAD-9325-807F6EF0B5DF}" destId="{663C89D2-9743-410F-A21B-C5EC932504B1}" srcOrd="0" destOrd="0" presId="urn:microsoft.com/office/officeart/2005/8/layout/radial4"/>
    <dgm:cxn modelId="{C55B348D-4241-4C0D-85B9-8DE15B110B3E}" type="presOf" srcId="{BF07CAA2-08AD-4D06-98DD-2C5C02F59A6B}" destId="{7F325C11-D74C-46A8-AC4D-D38871C1D7D7}" srcOrd="0" destOrd="0" presId="urn:microsoft.com/office/officeart/2005/8/layout/radial4"/>
    <dgm:cxn modelId="{61261026-13D5-4BB5-A4EC-358BECEB538F}" type="presParOf" srcId="{CA5D7887-DB74-4E84-9F82-990878140385}" destId="{663C89D2-9743-410F-A21B-C5EC932504B1}" srcOrd="0" destOrd="0" presId="urn:microsoft.com/office/officeart/2005/8/layout/radial4"/>
    <dgm:cxn modelId="{0077701D-B3CF-4EE8-A0DF-38142D4E4291}" type="presParOf" srcId="{CA5D7887-DB74-4E84-9F82-990878140385}" destId="{C010EDFC-21F7-4CAE-AFEF-45541F4D85D2}" srcOrd="1" destOrd="0" presId="urn:microsoft.com/office/officeart/2005/8/layout/radial4"/>
    <dgm:cxn modelId="{F286EC51-0F7D-4F5B-B940-40D06E429965}" type="presParOf" srcId="{CA5D7887-DB74-4E84-9F82-990878140385}" destId="{29C843CF-C9B9-4373-9960-1DD079F44055}" srcOrd="2" destOrd="0" presId="urn:microsoft.com/office/officeart/2005/8/layout/radial4"/>
    <dgm:cxn modelId="{974D5767-4E44-42BC-9542-2FD81CD50D04}" type="presParOf" srcId="{CA5D7887-DB74-4E84-9F82-990878140385}" destId="{BCFAEB2A-9550-4FAE-8D3B-0FF7A03684DD}" srcOrd="3" destOrd="0" presId="urn:microsoft.com/office/officeart/2005/8/layout/radial4"/>
    <dgm:cxn modelId="{62EED49F-85FD-41A5-898D-39D69BD5FD2C}" type="presParOf" srcId="{CA5D7887-DB74-4E84-9F82-990878140385}" destId="{CA95E473-A54B-4007-A514-6B18EC27B758}" srcOrd="4" destOrd="0" presId="urn:microsoft.com/office/officeart/2005/8/layout/radial4"/>
    <dgm:cxn modelId="{F41F4EC0-0050-4788-B4E5-21EE3B215529}" type="presParOf" srcId="{CA5D7887-DB74-4E84-9F82-990878140385}" destId="{7EB1EA16-BACB-457B-A793-9CB6CD64AF39}" srcOrd="5" destOrd="0" presId="urn:microsoft.com/office/officeart/2005/8/layout/radial4"/>
    <dgm:cxn modelId="{31B75C43-0A13-4E3B-9222-3C82211354B5}" type="presParOf" srcId="{CA5D7887-DB74-4E84-9F82-990878140385}" destId="{C57E9806-8FFB-4FB2-B844-EBDDA15BB331}" srcOrd="6" destOrd="0" presId="urn:microsoft.com/office/officeart/2005/8/layout/radial4"/>
    <dgm:cxn modelId="{536A7588-7B41-4532-9D64-7301B636716F}" type="presParOf" srcId="{CA5D7887-DB74-4E84-9F82-990878140385}" destId="{CE56C9EE-5DA2-4B9F-B21A-22D96508A318}" srcOrd="7" destOrd="0" presId="urn:microsoft.com/office/officeart/2005/8/layout/radial4"/>
    <dgm:cxn modelId="{0A40653A-D597-43E7-B73F-A5776B34525D}" type="presParOf" srcId="{CA5D7887-DB74-4E84-9F82-990878140385}" destId="{7F325C11-D74C-46A8-AC4D-D38871C1D7D7}" srcOrd="8" destOrd="0" presId="urn:microsoft.com/office/officeart/2005/8/layout/radial4"/>
    <dgm:cxn modelId="{FB2A5CF1-227C-43AF-A8CD-662CF6FD415E}" type="presParOf" srcId="{CA5D7887-DB74-4E84-9F82-990878140385}" destId="{4379B529-96F1-444B-B234-05DFBA23F706}" srcOrd="9" destOrd="0" presId="urn:microsoft.com/office/officeart/2005/8/layout/radial4"/>
    <dgm:cxn modelId="{7B991816-F266-4EE2-AC73-FCEF7F945F50}" type="presParOf" srcId="{CA5D7887-DB74-4E84-9F82-990878140385}" destId="{F3E53D9E-106F-4C2A-B183-DCCFE12CDEF0}" srcOrd="10" destOrd="0" presId="urn:microsoft.com/office/officeart/2005/8/layout/radial4"/>
  </dgm:cxnLst>
  <dgm:bg/>
  <dgm:whole/>
</dgm:dataModel>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03D520-073E-4ECF-87EC-B539E60C81D2}" type="datetimeFigureOut">
              <a:rPr lang="pl-PL" smtClean="0"/>
              <a:pPr/>
              <a:t>04.12.2019</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B6F80C-4755-47E1-95EB-1BEA4F46EAA5}" type="slidenum">
              <a:rPr lang="pl-PL" smtClean="0"/>
              <a:pPr/>
              <a:t>‹#›</a:t>
            </a:fld>
            <a:endParaRPr lang="pl-PL"/>
          </a:p>
        </p:txBody>
      </p:sp>
    </p:spTree>
    <p:extLst>
      <p:ext uri="{BB962C8B-B14F-4D97-AF65-F5344CB8AC3E}">
        <p14:creationId xmlns="" xmlns:p14="http://schemas.microsoft.com/office/powerpoint/2010/main" val="3808268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Prawa półkula odpowiedzialna jest za odbiór i przetwarzanie bodźców dźwiękowych oraz obrazowych (niejęzykowych); lewa półkula specjalizuje się natomiast w odbiorze oraz tworzeniu języka (mowy). </a:t>
            </a:r>
          </a:p>
          <a:p>
            <a:pPr>
              <a:buNone/>
            </a:pPr>
            <a:r>
              <a:rPr lang="pl-PL" dirty="0" smtClean="0"/>
              <a:t>Okazuje się, że współczesne dziecko:</a:t>
            </a:r>
          </a:p>
          <a:p>
            <a:r>
              <a:rPr lang="pl-PL" dirty="0" smtClean="0"/>
              <a:t>Jest </a:t>
            </a:r>
            <a:r>
              <a:rPr lang="pl-PL" dirty="0" err="1" smtClean="0"/>
              <a:t>przestymulowane</a:t>
            </a:r>
            <a:r>
              <a:rPr lang="pl-PL" dirty="0" smtClean="0"/>
              <a:t> bodźcami prawopółkulowymi.</a:t>
            </a:r>
          </a:p>
          <a:p>
            <a:r>
              <a:rPr lang="pl-PL" dirty="0" smtClean="0"/>
              <a:t>Koncentruje się na nowych umiejętnościach technologicznych.</a:t>
            </a:r>
          </a:p>
          <a:p>
            <a:r>
              <a:rPr lang="pl-PL" dirty="0" smtClean="0"/>
              <a:t>Ma niewystarczająco bodźców lewopółkulowych (czyli językowych).</a:t>
            </a:r>
          </a:p>
          <a:p>
            <a:r>
              <a:rPr lang="pl-PL" dirty="0" smtClean="0"/>
              <a:t>Nie umie odczytać wyrazu twarzy rozmówcy czy wychwycić kontekstu emocjonalnego z obserwacji gestów.</a:t>
            </a:r>
          </a:p>
          <a:p>
            <a:endParaRPr lang="pl-PL" dirty="0"/>
          </a:p>
        </p:txBody>
      </p:sp>
      <p:sp>
        <p:nvSpPr>
          <p:cNvPr id="4" name="Symbol zastępczy numeru slajdu 3"/>
          <p:cNvSpPr>
            <a:spLocks noGrp="1"/>
          </p:cNvSpPr>
          <p:nvPr>
            <p:ph type="sldNum" sz="quarter" idx="10"/>
          </p:nvPr>
        </p:nvSpPr>
        <p:spPr/>
        <p:txBody>
          <a:bodyPr/>
          <a:lstStyle/>
          <a:p>
            <a:fld id="{34B6F80C-4755-47E1-95EB-1BEA4F46EAA5}" type="slidenum">
              <a:rPr lang="pl-PL" smtClean="0"/>
              <a:pPr/>
              <a:t>7</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b="0" i="0" kern="1200" dirty="0" smtClean="0">
                <a:solidFill>
                  <a:schemeClr val="tx1"/>
                </a:solidFill>
                <a:effectLst/>
                <a:latin typeface="+mn-lt"/>
                <a:ea typeface="+mn-ea"/>
                <a:cs typeface="+mn-cs"/>
              </a:rPr>
              <a:t>Porzucanie zainteresowań, kiedy nie można znaleźć odpowiedniej aplikacji do ich rozwijania, jest powiązane z inną rzeczą, na którą zwracają uwagę specjaliści od psychologii </a:t>
            </a:r>
            <a:r>
              <a:rPr lang="pl-PL" sz="1200" b="0" i="0" kern="1200" dirty="0" err="1" smtClean="0">
                <a:solidFill>
                  <a:schemeClr val="tx1"/>
                </a:solidFill>
                <a:effectLst/>
                <a:latin typeface="+mn-lt"/>
                <a:ea typeface="+mn-ea"/>
                <a:cs typeface="+mn-cs"/>
              </a:rPr>
              <a:t>internetu</a:t>
            </a:r>
            <a:r>
              <a:rPr lang="pl-PL" sz="1200" b="0" i="0" kern="1200" dirty="0" smtClean="0">
                <a:solidFill>
                  <a:schemeClr val="tx1"/>
                </a:solidFill>
                <a:effectLst/>
                <a:latin typeface="+mn-lt"/>
                <a:ea typeface="+mn-ea"/>
                <a:cs typeface="+mn-cs"/>
              </a:rPr>
              <a:t>. Otóż, młodzi ludzie gorzej niż starsze pokolenie znoszą odczucie nudy. Żyjąc w świecie ciągłej stymulacji (wszak w </a:t>
            </a:r>
            <a:r>
              <a:rPr lang="pl-PL" sz="1200" b="0" i="0" kern="1200" dirty="0" err="1" smtClean="0">
                <a:solidFill>
                  <a:schemeClr val="tx1"/>
                </a:solidFill>
                <a:effectLst/>
                <a:latin typeface="+mn-lt"/>
                <a:ea typeface="+mn-ea"/>
                <a:cs typeface="+mn-cs"/>
              </a:rPr>
              <a:t>internecie</a:t>
            </a:r>
            <a:r>
              <a:rPr lang="pl-PL" sz="1200" b="0" i="0" kern="1200" dirty="0" smtClean="0">
                <a:solidFill>
                  <a:schemeClr val="tx1"/>
                </a:solidFill>
                <a:effectLst/>
                <a:latin typeface="+mn-lt"/>
                <a:ea typeface="+mn-ea"/>
                <a:cs typeface="+mn-cs"/>
              </a:rPr>
              <a:t> nie ma ciszy nocnej), oczekują, że uda im się przeskoczyć momenty zatrzymania i spowolnienia, że stan ekscytacji będzie trwał nieprzerwanie. Traktują życie jako sumę pozytywnych doznań, które warto kolekcjonować. Poczucie samotności jest często dla nich zupełnie obce, ponieważ tak naprawdę nigdy nie byli sami. Zawsze otoczeni są przez przyjaciół. Jeśli nie w realu, to przynajmniej wirtualnie. Jeśli czytają książkę, oglądają telewizję, czy nawet rozmawiają z innymi, często mają otworzone komunikatory lub są zalogowani na portalach społecznościowych, korzystając ze swoich smartfonów czy tabletów.</a:t>
            </a:r>
            <a:endParaRPr lang="pl-PL" dirty="0"/>
          </a:p>
        </p:txBody>
      </p:sp>
      <p:sp>
        <p:nvSpPr>
          <p:cNvPr id="4" name="Symbol zastępczy numeru slajdu 3"/>
          <p:cNvSpPr>
            <a:spLocks noGrp="1"/>
          </p:cNvSpPr>
          <p:nvPr>
            <p:ph type="sldNum" sz="quarter" idx="10"/>
          </p:nvPr>
        </p:nvSpPr>
        <p:spPr/>
        <p:txBody>
          <a:bodyPr/>
          <a:lstStyle/>
          <a:p>
            <a:fld id="{34B6F80C-4755-47E1-95EB-1BEA4F46EAA5}" type="slidenum">
              <a:rPr lang="pl-PL" smtClean="0"/>
              <a:pPr/>
              <a:t>16</a:t>
            </a:fld>
            <a:endParaRPr lang="pl-PL"/>
          </a:p>
        </p:txBody>
      </p:sp>
    </p:spTree>
    <p:extLst>
      <p:ext uri="{BB962C8B-B14F-4D97-AF65-F5344CB8AC3E}">
        <p14:creationId xmlns="" xmlns:p14="http://schemas.microsoft.com/office/powerpoint/2010/main" val="2916530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4B6F80C-4755-47E1-95EB-1BEA4F46EAA5}" type="slidenum">
              <a:rPr lang="pl-PL" smtClean="0"/>
              <a:pPr/>
              <a:t>18</a:t>
            </a:fld>
            <a:endParaRPr lang="pl-PL"/>
          </a:p>
        </p:txBody>
      </p:sp>
    </p:spTree>
    <p:extLst>
      <p:ext uri="{BB962C8B-B14F-4D97-AF65-F5344CB8AC3E}">
        <p14:creationId xmlns="" xmlns:p14="http://schemas.microsoft.com/office/powerpoint/2010/main" val="2151217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4B6F80C-4755-47E1-95EB-1BEA4F46EAA5}" type="slidenum">
              <a:rPr lang="pl-PL" smtClean="0"/>
              <a:pPr/>
              <a:t>20</a:t>
            </a:fld>
            <a:endParaRPr lang="pl-PL"/>
          </a:p>
        </p:txBody>
      </p:sp>
    </p:spTree>
    <p:extLst>
      <p:ext uri="{BB962C8B-B14F-4D97-AF65-F5344CB8AC3E}">
        <p14:creationId xmlns="" xmlns:p14="http://schemas.microsoft.com/office/powerpoint/2010/main" val="886636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pl-PL" smtClean="0"/>
              <a:t>Kliknij, aby edytować styl</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pPr/>
              <a:t>12/4/2019</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pl-PL" smtClean="0"/>
              <a:t>Kliknij, aby edytować styl</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96DFF08F-DC6B-4601-B491-B0F83F6DD2DA}" type="datetimeFigureOut">
              <a:rPr lang="en-US" dirty="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pPr/>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smtClean="0"/>
              <a:t>Kliknij, aby edytować styl</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pPr/>
              <a:t>12/4/2019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pPr/>
              <a:t>12/4/2019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pPr/>
              <a:t>12/4/2019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pl-PL" smtClean="0"/>
              <a:t>Kliknij, aby edytować styl</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96DFF08F-DC6B-4601-B491-B0F83F6DD2DA}" type="datetimeFigureOut">
              <a:rPr lang="en-US" dirty="0"/>
              <a:pPr/>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96DFF08F-DC6B-4601-B491-B0F83F6DD2DA}" type="datetimeFigureOut">
              <a:rPr lang="en-US" dirty="0"/>
              <a:pPr/>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12/4/2019</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sz="4400" dirty="0" smtClean="0"/>
              <a:t> „Technologiczny zawrót głowy” a promocja zdrowia psychicznego dzieci i młodzieży</a:t>
            </a:r>
            <a:endParaRPr lang="pl-PL" sz="4400" dirty="0"/>
          </a:p>
        </p:txBody>
      </p:sp>
      <p:sp>
        <p:nvSpPr>
          <p:cNvPr id="3" name="Podtytuł 2"/>
          <p:cNvSpPr>
            <a:spLocks noGrp="1"/>
          </p:cNvSpPr>
          <p:nvPr>
            <p:ph type="subTitle" idx="1"/>
          </p:nvPr>
        </p:nvSpPr>
        <p:spPr/>
        <p:txBody>
          <a:bodyPr>
            <a:normAutofit/>
          </a:bodyPr>
          <a:lstStyle/>
          <a:p>
            <a:r>
              <a:rPr lang="nn-NO" dirty="0" smtClean="0"/>
              <a:t>dr n. hum. Anna Pałęga </a:t>
            </a:r>
            <a:endParaRPr lang="pl-PL" dirty="0" smtClean="0"/>
          </a:p>
          <a:p>
            <a:r>
              <a:rPr lang="pl-PL" dirty="0" smtClean="0"/>
              <a:t>Katedra </a:t>
            </a:r>
            <a:r>
              <a:rPr lang="pl-PL" dirty="0" smtClean="0"/>
              <a:t>Psychiatrii Uniwersytetu Medycznego we Wrocławiu; Członek Zarządu Fundacji Kreatywnie dla Zdrowia, Wrocław. </a:t>
            </a:r>
            <a:endParaRPr lang="pl-PL" dirty="0"/>
          </a:p>
        </p:txBody>
      </p:sp>
    </p:spTree>
    <p:extLst>
      <p:ext uri="{BB962C8B-B14F-4D97-AF65-F5344CB8AC3E}">
        <p14:creationId xmlns="" xmlns:p14="http://schemas.microsoft.com/office/powerpoint/2010/main" val="2526006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Kampania Społeczna: Mama, tata, tablet</a:t>
            </a:r>
            <a:endParaRPr lang="pl-PL" dirty="0"/>
          </a:p>
        </p:txBody>
      </p:sp>
      <p:sp>
        <p:nvSpPr>
          <p:cNvPr id="3" name="Symbol zastępczy zawartości 2"/>
          <p:cNvSpPr>
            <a:spLocks noGrp="1"/>
          </p:cNvSpPr>
          <p:nvPr>
            <p:ph idx="1"/>
          </p:nvPr>
        </p:nvSpPr>
        <p:spPr/>
        <p:txBody>
          <a:bodyPr/>
          <a:lstStyle/>
          <a:p>
            <a:r>
              <a:rPr lang="pl-PL" dirty="0" smtClean="0"/>
              <a:t>Kampania „Mama, tata, tablet” prowadzona przez Fundację Dzieci Niczyje powstała z myślą o rodzicach dzieci w wieku od 0 do 6 lat. Akcja przestrzega przed zbyt wczesnym i niekontrolowanym udostępnianiem dzieciom urządzeń elektronicznych, jak tablety czy </a:t>
            </a:r>
            <a:r>
              <a:rPr lang="pl-PL" dirty="0" err="1" smtClean="0"/>
              <a:t>smartfony</a:t>
            </a:r>
            <a:r>
              <a:rPr lang="pl-PL" dirty="0" smtClean="0"/>
              <a:t>.</a:t>
            </a:r>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Nowe technologie</a:t>
            </a:r>
            <a:endParaRPr lang="pl-PL" dirty="0"/>
          </a:p>
        </p:txBody>
      </p:sp>
      <p:sp>
        <p:nvSpPr>
          <p:cNvPr id="3" name="Symbol zastępczy zawartości 2"/>
          <p:cNvSpPr>
            <a:spLocks noGrp="1"/>
          </p:cNvSpPr>
          <p:nvPr>
            <p:ph idx="1"/>
          </p:nvPr>
        </p:nvSpPr>
        <p:spPr/>
        <p:txBody>
          <a:bodyPr/>
          <a:lstStyle/>
          <a:p>
            <a:r>
              <a:rPr lang="pl-PL" sz="3200" dirty="0" smtClean="0"/>
              <a:t>Niewątpliwie </a:t>
            </a:r>
            <a:r>
              <a:rPr lang="pl-PL" sz="3200" dirty="0"/>
              <a:t>wpływają na ludzkie życie, psychikę, podejmowanie działań, kształtowanie się nawyków. </a:t>
            </a:r>
            <a:endParaRPr lang="pl-PL" sz="3200" dirty="0" smtClean="0"/>
          </a:p>
          <a:p>
            <a:r>
              <a:rPr lang="pl-PL" sz="3200" dirty="0" smtClean="0"/>
              <a:t>Smartfony</a:t>
            </a:r>
            <a:r>
              <a:rPr lang="pl-PL" sz="3200" dirty="0"/>
              <a:t>, aplikacje, portale społecznościowe zmieniają formy kontaktów społecznych. </a:t>
            </a:r>
            <a:endParaRPr lang="pl-PL" sz="3200" dirty="0" smtClean="0"/>
          </a:p>
          <a:p>
            <a:r>
              <a:rPr lang="pl-PL" sz="3200" dirty="0" smtClean="0"/>
              <a:t>U </a:t>
            </a:r>
            <a:r>
              <a:rPr lang="pl-PL" sz="3200" dirty="0"/>
              <a:t>młodych ludzi, urodzonych i żyjących w świecie poddanym procesom cyfryzacji, kształtuje się zupełnie nowy sposób odbierania otaczającej ich rzeczywistości</a:t>
            </a:r>
            <a:r>
              <a:rPr lang="pl-PL" sz="3200" dirty="0" smtClean="0"/>
              <a:t>.</a:t>
            </a:r>
          </a:p>
          <a:p>
            <a:endParaRPr lang="pl-PL" sz="3200" dirty="0" smtClean="0"/>
          </a:p>
          <a:p>
            <a:endParaRPr lang="pl-PL" dirty="0"/>
          </a:p>
        </p:txBody>
      </p:sp>
    </p:spTree>
    <p:extLst>
      <p:ext uri="{BB962C8B-B14F-4D97-AF65-F5344CB8AC3E}">
        <p14:creationId xmlns="" xmlns:p14="http://schemas.microsoft.com/office/powerpoint/2010/main" val="30473780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Zagrożenia dla dzieci i młodzieży związane </a:t>
            </a:r>
            <a:br>
              <a:rPr lang="pl-PL" dirty="0" smtClean="0"/>
            </a:br>
            <a:r>
              <a:rPr lang="pl-PL" dirty="0" smtClean="0"/>
              <a:t>z treściami internetowymi</a:t>
            </a:r>
            <a:br>
              <a:rPr lang="pl-PL" dirty="0" smtClean="0"/>
            </a:br>
            <a:endParaRPr lang="pl-PL" dirty="0"/>
          </a:p>
        </p:txBody>
      </p:sp>
      <p:sp>
        <p:nvSpPr>
          <p:cNvPr id="3" name="Symbol zastępczy zawartości 2"/>
          <p:cNvSpPr>
            <a:spLocks noGrp="1"/>
          </p:cNvSpPr>
          <p:nvPr>
            <p:ph idx="1"/>
          </p:nvPr>
        </p:nvSpPr>
        <p:spPr/>
        <p:txBody>
          <a:bodyPr>
            <a:normAutofit fontScale="92500" lnSpcReduction="10000"/>
          </a:bodyPr>
          <a:lstStyle/>
          <a:p>
            <a:pPr>
              <a:buFont typeface="Arial" pitchFamily="34" charset="0"/>
              <a:buChar char="•"/>
            </a:pPr>
            <a:r>
              <a:rPr lang="pl-PL" dirty="0" smtClean="0"/>
              <a:t>Szkodliwe </a:t>
            </a:r>
            <a:r>
              <a:rPr lang="pl-PL" dirty="0" smtClean="0"/>
              <a:t>treści</a:t>
            </a:r>
          </a:p>
          <a:p>
            <a:r>
              <a:rPr lang="pl-PL" dirty="0" smtClean="0"/>
              <a:t>Wirtualna prostytucja(m.in. czat kamerki),</a:t>
            </a:r>
          </a:p>
          <a:p>
            <a:r>
              <a:rPr lang="pl-PL" dirty="0" smtClean="0"/>
              <a:t>Prywatność- w sieci zostawiamy całą mapę swojego dnia, począwszy od treningów sportowych, po miejsca, które odwiedzamy, </a:t>
            </a:r>
          </a:p>
          <a:p>
            <a:r>
              <a:rPr lang="pl-PL" dirty="0" smtClean="0"/>
              <a:t>Niebezpieczne kontakty </a:t>
            </a:r>
            <a:r>
              <a:rPr lang="pl-PL" dirty="0" err="1" smtClean="0"/>
              <a:t>online</a:t>
            </a:r>
            <a:r>
              <a:rPr lang="pl-PL" dirty="0" smtClean="0"/>
              <a:t> – </a:t>
            </a:r>
            <a:r>
              <a:rPr lang="pl-PL" dirty="0" err="1" smtClean="0"/>
              <a:t>grooming</a:t>
            </a:r>
            <a:r>
              <a:rPr lang="pl-PL" dirty="0" smtClean="0"/>
              <a:t> (co trzeci dzień do zespołu </a:t>
            </a:r>
            <a:r>
              <a:rPr lang="pl-PL" dirty="0" err="1" smtClean="0"/>
              <a:t>Helpline.org</a:t>
            </a:r>
            <a:r>
              <a:rPr lang="pl-PL" dirty="0" smtClean="0"/>
              <a:t> trafia zgłoszenie dot. uwodzenia,</a:t>
            </a:r>
          </a:p>
          <a:p>
            <a:r>
              <a:rPr lang="pl-PL" dirty="0" err="1" smtClean="0"/>
              <a:t>Cyberprzemoc</a:t>
            </a:r>
            <a:r>
              <a:rPr lang="pl-PL" dirty="0" smtClean="0"/>
              <a:t> - dzieci coraz częściej padają ofiarami agresji </a:t>
            </a:r>
            <a:r>
              <a:rPr lang="pl-PL" dirty="0" err="1" smtClean="0"/>
              <a:t>online</a:t>
            </a:r>
            <a:r>
              <a:rPr lang="pl-PL" dirty="0" smtClean="0"/>
              <a:t> ze strony swoich rówieśników- </a:t>
            </a:r>
            <a:r>
              <a:rPr lang="pl-PL" dirty="0" err="1" smtClean="0"/>
              <a:t>stalking</a:t>
            </a:r>
            <a:r>
              <a:rPr lang="pl-PL" dirty="0" smtClean="0"/>
              <a:t> – uporczywe nękanie,</a:t>
            </a:r>
          </a:p>
          <a:p>
            <a:r>
              <a:rPr lang="pl-PL" dirty="0" smtClean="0"/>
              <a:t>Nadmierne korzystanie z Internetu- 35 % dzieci zaniedbuje rodzinę, znajomych, naukę szkolną albo hobby, </a:t>
            </a:r>
          </a:p>
          <a:p>
            <a:r>
              <a:rPr lang="pl-PL" dirty="0" smtClean="0"/>
              <a:t>Zakupy- 15 % nastolatków ma konto w serwisie akcyjnym.</a:t>
            </a:r>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Symbol zastępczy zawartości 5"/>
          <p:cNvGraphicFramePr>
            <a:graphicFrameLocks/>
          </p:cNvGraphicFramePr>
          <p:nvPr/>
        </p:nvGraphicFramePr>
        <p:xfrm>
          <a:off x="190459" y="285728"/>
          <a:ext cx="11811083" cy="6357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78536457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Dzieci i młodzież w </a:t>
            </a:r>
            <a:r>
              <a:rPr lang="pl-PL" dirty="0" err="1" smtClean="0"/>
              <a:t>internecie</a:t>
            </a:r>
            <a:r>
              <a:rPr lang="pl-PL" dirty="0" smtClean="0"/>
              <a:t> (CBOS, 2018)</a:t>
            </a:r>
            <a:endParaRPr lang="pl-PL" dirty="0"/>
          </a:p>
        </p:txBody>
      </p:sp>
      <p:pic>
        <p:nvPicPr>
          <p:cNvPr id="4" name="Symbol zastępczy zawartości 3" descr="1.PNG"/>
          <p:cNvPicPr>
            <a:picLocks noGrp="1" noChangeAspect="1"/>
          </p:cNvPicPr>
          <p:nvPr>
            <p:ph idx="1"/>
          </p:nvPr>
        </p:nvPicPr>
        <p:blipFill>
          <a:blip r:embed="rId2"/>
          <a:stretch>
            <a:fillRect/>
          </a:stretch>
        </p:blipFill>
        <p:spPr>
          <a:xfrm>
            <a:off x="2013994" y="2001981"/>
            <a:ext cx="7534904" cy="3843234"/>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43000" y="609600"/>
            <a:ext cx="9875520" cy="1091878"/>
          </a:xfrm>
        </p:spPr>
        <p:txBody>
          <a:bodyPr>
            <a:normAutofit fontScale="90000"/>
          </a:bodyPr>
          <a:lstStyle/>
          <a:p>
            <a:r>
              <a:rPr lang="pl-PL" dirty="0" smtClean="0"/>
              <a:t>Dzieci i młodzież w </a:t>
            </a:r>
            <a:r>
              <a:rPr lang="pl-PL" dirty="0" err="1" smtClean="0"/>
              <a:t>internecie</a:t>
            </a:r>
            <a:r>
              <a:rPr lang="pl-PL" dirty="0" smtClean="0"/>
              <a:t> (CBOS, 2018</a:t>
            </a:r>
            <a:r>
              <a:rPr lang="pl-PL" dirty="0" smtClean="0"/>
              <a:t>) wybrane dane</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W domu codziennie z Internetu korzysta 93,4% </a:t>
            </a:r>
            <a:r>
              <a:rPr lang="pl-PL" dirty="0" smtClean="0"/>
              <a:t>badanych.</a:t>
            </a:r>
          </a:p>
          <a:p>
            <a:r>
              <a:rPr lang="pl-PL" dirty="0" smtClean="0"/>
              <a:t>Około 30% nastolatków pozostaje </a:t>
            </a:r>
            <a:r>
              <a:rPr lang="pl-PL" dirty="0" err="1" smtClean="0"/>
              <a:t>on-line</a:t>
            </a:r>
            <a:r>
              <a:rPr lang="pl-PL" dirty="0" smtClean="0"/>
              <a:t> niemal stale i wszędzie</a:t>
            </a:r>
            <a:r>
              <a:rPr lang="pl-PL" dirty="0" smtClean="0"/>
              <a:t>.</a:t>
            </a:r>
          </a:p>
          <a:p>
            <a:r>
              <a:rPr lang="pl-PL" dirty="0" smtClean="0"/>
              <a:t>Internet dla młodzieży, to przede wszystkim środek komunikacji ze znajomymi: ze szkoły (90,6% odpowiedzi od – „kilka razy dziennie” do – „kilka razy w tygodniu”)oraz spoza szkoły (85,4</a:t>
            </a:r>
            <a:r>
              <a:rPr lang="pl-PL" dirty="0" smtClean="0"/>
              <a:t>%).</a:t>
            </a:r>
          </a:p>
          <a:p>
            <a:r>
              <a:rPr lang="pl-PL" dirty="0" smtClean="0"/>
              <a:t>78,1% z badanych codziennie używa Internetu do korzystania z serwisów </a:t>
            </a:r>
            <a:r>
              <a:rPr lang="pl-PL" dirty="0" err="1" smtClean="0"/>
              <a:t>społecznościowych</a:t>
            </a:r>
            <a:r>
              <a:rPr lang="pl-PL" dirty="0" smtClean="0"/>
              <a:t>, 94,6% posiada w nich swoje profile. Badani najczęściej publikują na nich swoje zdjęcia i </a:t>
            </a:r>
            <a:r>
              <a:rPr lang="pl-PL" dirty="0" smtClean="0"/>
              <a:t>filmy.</a:t>
            </a:r>
          </a:p>
          <a:p>
            <a:r>
              <a:rPr lang="pl-PL" dirty="0" smtClean="0"/>
              <a:t>Średni wiek inicjacji internetowej to 10 lat</a:t>
            </a:r>
            <a:r>
              <a:rPr lang="pl-PL" dirty="0" smtClean="0"/>
              <a:t>.</a:t>
            </a:r>
          </a:p>
          <a:p>
            <a:r>
              <a:rPr lang="pl-PL" smtClean="0"/>
              <a:t>Aż </a:t>
            </a:r>
            <a:r>
              <a:rPr lang="pl-PL" dirty="0" smtClean="0"/>
              <a:t>39% badanych zadeklarowało, że o fakcie doświadczenia przemocy za pośrednictwem Internetu, nie powiadomiło o tym nikogo</a:t>
            </a:r>
            <a:r>
              <a:rPr lang="pl-PL" dirty="0" smtClean="0"/>
              <a:t>.</a:t>
            </a:r>
          </a:p>
          <a:p>
            <a:r>
              <a:rPr lang="pl-PL" dirty="0" smtClean="0"/>
              <a:t>Aż 82% nastolatków przyznaje, że zdarza się im korzystać z sieci dłużej niż planowali, a prawie 30%, że przedkładali korzystanie z sieci ponad obowiązki </a:t>
            </a:r>
            <a:r>
              <a:rPr lang="pl-PL" dirty="0" smtClean="0"/>
              <a:t>szkolne.</a:t>
            </a:r>
          </a:p>
          <a:p>
            <a:r>
              <a:rPr lang="pl-PL" dirty="0" smtClean="0"/>
              <a:t>Dwukrotnie wzrósł w ciągu ostatnich dwóch lat odsetek nastolatków deklarujących spotkanie w świecie realnym z osobą dorosłą poznaną w Internecie (z 12,6% do 23,1%). Nadal jednak około 29% nastolatków nie informuje nikogo o takim spotkaniu.</a:t>
            </a: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„pokoleniem </a:t>
            </a:r>
            <a:r>
              <a:rPr lang="pl-PL" dirty="0" err="1"/>
              <a:t>apki</a:t>
            </a:r>
            <a:r>
              <a:rPr lang="pl-PL" dirty="0" smtClean="0"/>
              <a:t>” (Davis, Howard)</a:t>
            </a:r>
            <a:endParaRPr lang="pl-PL" dirty="0"/>
          </a:p>
        </p:txBody>
      </p:sp>
      <p:sp>
        <p:nvSpPr>
          <p:cNvPr id="3" name="Symbol zastępczy zawartości 2"/>
          <p:cNvSpPr>
            <a:spLocks noGrp="1"/>
          </p:cNvSpPr>
          <p:nvPr>
            <p:ph idx="1"/>
          </p:nvPr>
        </p:nvSpPr>
        <p:spPr>
          <a:xfrm>
            <a:off x="960120" y="1600201"/>
            <a:ext cx="10055751" cy="4495800"/>
          </a:xfrm>
        </p:spPr>
        <p:txBody>
          <a:bodyPr/>
          <a:lstStyle/>
          <a:p>
            <a:r>
              <a:rPr lang="pl-PL" dirty="0" smtClean="0"/>
              <a:t>Dwa znaczenia:</a:t>
            </a:r>
          </a:p>
          <a:p>
            <a:pPr marL="502920" indent="-457200">
              <a:buAutoNum type="arabicPeriod"/>
            </a:pPr>
            <a:r>
              <a:rPr lang="pl-PL" dirty="0" smtClean="0"/>
              <a:t>młodzi </a:t>
            </a:r>
            <a:r>
              <a:rPr lang="pl-PL" dirty="0"/>
              <a:t>ludzie używając aplikacji </a:t>
            </a:r>
            <a:r>
              <a:rPr lang="pl-PL" dirty="0" smtClean="0"/>
              <a:t>liczą</a:t>
            </a:r>
            <a:r>
              <a:rPr lang="pl-PL" dirty="0"/>
              <a:t>, że dowiedzą się, jak w szybki i efektywny sposób osiągnąć to, co chcą</a:t>
            </a:r>
            <a:r>
              <a:rPr lang="pl-PL" dirty="0" smtClean="0"/>
              <a:t>.</a:t>
            </a:r>
          </a:p>
          <a:p>
            <a:pPr marL="502920" indent="-457200">
              <a:buAutoNum type="arabicPeriod"/>
            </a:pPr>
            <a:r>
              <a:rPr lang="pl-PL" dirty="0"/>
              <a:t>odnosi się do postrzegania przez młodych ludzi życia jako szeregu następujących po sobie w niezmiennym porządku </a:t>
            </a:r>
            <a:r>
              <a:rPr lang="pl-PL" dirty="0" smtClean="0"/>
              <a:t>celów</a:t>
            </a:r>
          </a:p>
          <a:p>
            <a:pPr marL="45720" indent="0">
              <a:buNone/>
            </a:pPr>
            <a:r>
              <a:rPr lang="pl-PL" dirty="0" smtClean="0"/>
              <a:t>(najpierw </a:t>
            </a:r>
            <a:r>
              <a:rPr lang="pl-PL" dirty="0"/>
              <a:t>szkoła, potem studia, następnie staż, aż wreszcie odpowiednia praca w odpowiedniej firmie, znajdującej się w jednym z wielkich miast w kraju lub za granicą, zapewniająca wielki </a:t>
            </a:r>
            <a:r>
              <a:rPr lang="pl-PL" dirty="0" smtClean="0"/>
              <a:t>sukces).</a:t>
            </a:r>
          </a:p>
          <a:p>
            <a:pPr marL="45720" indent="0">
              <a:buNone/>
            </a:pPr>
            <a:r>
              <a:rPr lang="pl-PL" dirty="0" smtClean="0"/>
              <a:t>Problemy ??</a:t>
            </a:r>
          </a:p>
          <a:p>
            <a:pPr marL="45720" indent="0">
              <a:buNone/>
            </a:pPr>
            <a:r>
              <a:rPr lang="pl-PL" dirty="0" smtClean="0"/>
              <a:t>Rozczarowanie, nuda</a:t>
            </a:r>
          </a:p>
          <a:p>
            <a:pPr marL="45720" indent="0">
              <a:buNone/>
            </a:pPr>
            <a:endParaRPr lang="pl-PL" dirty="0"/>
          </a:p>
        </p:txBody>
      </p:sp>
    </p:spTree>
    <p:extLst>
      <p:ext uri="{BB962C8B-B14F-4D97-AF65-F5344CB8AC3E}">
        <p14:creationId xmlns="" xmlns:p14="http://schemas.microsoft.com/office/powerpoint/2010/main" val="545722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Pokolenia </a:t>
            </a:r>
            <a:r>
              <a:rPr lang="pl-PL" dirty="0" err="1" smtClean="0"/>
              <a:t>apki</a:t>
            </a:r>
            <a:r>
              <a:rPr lang="pl-PL" dirty="0" smtClean="0"/>
              <a:t> ceni sobie…</a:t>
            </a:r>
            <a:endParaRPr lang="pl-PL" dirty="0"/>
          </a:p>
        </p:txBody>
      </p:sp>
      <p:sp>
        <p:nvSpPr>
          <p:cNvPr id="3" name="Symbol zastępczy zawartości 2"/>
          <p:cNvSpPr>
            <a:spLocks noGrp="1"/>
          </p:cNvSpPr>
          <p:nvPr>
            <p:ph idx="1"/>
          </p:nvPr>
        </p:nvSpPr>
        <p:spPr>
          <a:xfrm>
            <a:off x="923544" y="1563624"/>
            <a:ext cx="10092327" cy="4532376"/>
          </a:xfrm>
        </p:spPr>
        <p:txBody>
          <a:bodyPr>
            <a:normAutofit/>
          </a:bodyPr>
          <a:lstStyle/>
          <a:p>
            <a:r>
              <a:rPr lang="pl-PL" dirty="0"/>
              <a:t>„</a:t>
            </a:r>
            <a:r>
              <a:rPr lang="pl-PL" sz="2800" dirty="0"/>
              <a:t>świat sieci to świat wymuszonej natychmiastowości. To natychmiastowa reakcja. Natychmiastowa odpowiedź</a:t>
            </a:r>
            <a:r>
              <a:rPr lang="pl-PL" sz="2800" dirty="0" smtClean="0"/>
              <a:t>” (</a:t>
            </a:r>
            <a:r>
              <a:rPr lang="pl-PL" sz="2800" dirty="0" err="1" smtClean="0"/>
              <a:t>Mistewicz</a:t>
            </a:r>
            <a:r>
              <a:rPr lang="pl-PL" sz="2800" dirty="0" smtClean="0"/>
              <a:t>). </a:t>
            </a:r>
            <a:endParaRPr lang="pl-PL" sz="2800" dirty="0"/>
          </a:p>
          <a:p>
            <a:r>
              <a:rPr lang="pl-PL" sz="2800" dirty="0"/>
              <a:t>Zmieniło się dla nich znaczenie pojęcia „atrakcyjność”, które teraz oznacza przede wszystkim bycie widzianym i lubianym w </a:t>
            </a:r>
            <a:r>
              <a:rPr lang="pl-PL" sz="2800" dirty="0" err="1"/>
              <a:t>internecie</a:t>
            </a:r>
            <a:r>
              <a:rPr lang="pl-PL" sz="2800" dirty="0" smtClean="0"/>
              <a:t>.</a:t>
            </a:r>
          </a:p>
          <a:p>
            <a:r>
              <a:rPr lang="pl-PL" sz="2800" dirty="0" smtClean="0"/>
              <a:t> </a:t>
            </a:r>
            <a:r>
              <a:rPr lang="pl-PL" sz="2800" dirty="0"/>
              <a:t>Bycie fejmem (od ang. </a:t>
            </a:r>
            <a:r>
              <a:rPr lang="pl-PL" sz="2800" dirty="0" err="1"/>
              <a:t>fame</a:t>
            </a:r>
            <a:r>
              <a:rPr lang="pl-PL" sz="2800" dirty="0"/>
              <a:t> – sława), a więc osobą znaną i popularną w </a:t>
            </a:r>
            <a:r>
              <a:rPr lang="pl-PL" sz="2800" dirty="0" err="1"/>
              <a:t>internecie</a:t>
            </a:r>
            <a:r>
              <a:rPr lang="pl-PL" sz="2800" dirty="0"/>
              <a:t> (najczęściej na </a:t>
            </a:r>
            <a:r>
              <a:rPr lang="pl-PL" sz="2800" dirty="0" err="1" smtClean="0"/>
              <a:t>Instagramie</a:t>
            </a:r>
            <a:r>
              <a:rPr lang="pl-PL" sz="2800" dirty="0" smtClean="0"/>
              <a:t> </a:t>
            </a:r>
            <a:r>
              <a:rPr lang="pl-PL" sz="2800" dirty="0"/>
              <a:t>i </a:t>
            </a:r>
            <a:r>
              <a:rPr lang="pl-PL" sz="2800" dirty="0" err="1" smtClean="0"/>
              <a:t>Tiktoku</a:t>
            </a:r>
            <a:r>
              <a:rPr lang="pl-PL" sz="2800" dirty="0" smtClean="0"/>
              <a:t>) </a:t>
            </a:r>
            <a:r>
              <a:rPr lang="pl-PL" sz="2800" dirty="0"/>
              <a:t>poprzez dużą liczbę polubień, udostępnień czy prezentów, stało się pożądanym szczeblem we współczesnej hierarchii społecznej.</a:t>
            </a:r>
            <a:r>
              <a:rPr lang="pl-PL" dirty="0"/>
              <a:t> </a:t>
            </a:r>
          </a:p>
        </p:txBody>
      </p:sp>
    </p:spTree>
    <p:extLst>
      <p:ext uri="{BB962C8B-B14F-4D97-AF65-F5344CB8AC3E}">
        <p14:creationId xmlns="" xmlns:p14="http://schemas.microsoft.com/office/powerpoint/2010/main" val="2968632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Dwa w jednym</a:t>
            </a:r>
            <a:endParaRPr lang="pl-PL" dirty="0"/>
          </a:p>
        </p:txBody>
      </p:sp>
      <p:sp>
        <p:nvSpPr>
          <p:cNvPr id="3" name="Symbol zastępczy zawartości 2"/>
          <p:cNvSpPr>
            <a:spLocks noGrp="1"/>
          </p:cNvSpPr>
          <p:nvPr>
            <p:ph idx="1"/>
          </p:nvPr>
        </p:nvSpPr>
        <p:spPr/>
        <p:txBody>
          <a:bodyPr>
            <a:normAutofit/>
          </a:bodyPr>
          <a:lstStyle/>
          <a:p>
            <a:pPr marL="45720" indent="0">
              <a:buNone/>
            </a:pPr>
            <a:r>
              <a:rPr lang="pl-PL" sz="3200" dirty="0"/>
              <a:t>złośliwe komentarze, blokowanie profili, nieodpowiadanie na wiadomości czy usuwanie z grona przyjaciół na portalach społecznościowych mogą wpływać na zachwianie poczucia własnej wartości, obniżać znacząco nastrój, a nawet prowadzić do niebezpiecznych i ryzykownych </a:t>
            </a:r>
            <a:r>
              <a:rPr lang="pl-PL" sz="3200" dirty="0" err="1" smtClean="0"/>
              <a:t>zachowań</a:t>
            </a:r>
            <a:r>
              <a:rPr lang="pl-PL" sz="3200" dirty="0" smtClean="0"/>
              <a:t>.</a:t>
            </a:r>
            <a:endParaRPr lang="pl-PL" sz="3200" dirty="0"/>
          </a:p>
        </p:txBody>
      </p:sp>
    </p:spTree>
    <p:extLst>
      <p:ext uri="{BB962C8B-B14F-4D97-AF65-F5344CB8AC3E}">
        <p14:creationId xmlns="" xmlns:p14="http://schemas.microsoft.com/office/powerpoint/2010/main" val="29853367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Konsekwencje</a:t>
            </a:r>
            <a:endParaRPr lang="pl-PL" dirty="0"/>
          </a:p>
        </p:txBody>
      </p:sp>
      <p:sp>
        <p:nvSpPr>
          <p:cNvPr id="3" name="Symbol zastępczy zawartości 2"/>
          <p:cNvSpPr>
            <a:spLocks noGrp="1"/>
          </p:cNvSpPr>
          <p:nvPr>
            <p:ph idx="1"/>
          </p:nvPr>
        </p:nvSpPr>
        <p:spPr/>
        <p:txBody>
          <a:bodyPr>
            <a:normAutofit/>
          </a:bodyPr>
          <a:lstStyle/>
          <a:p>
            <a:r>
              <a:rPr lang="pl-PL" sz="2400" dirty="0"/>
              <a:t>W ramach </a:t>
            </a:r>
            <a:r>
              <a:rPr lang="pl-PL" sz="2400" dirty="0" smtClean="0"/>
              <a:t>nadużywania </a:t>
            </a:r>
            <a:r>
              <a:rPr lang="pl-PL" sz="2400" dirty="0" err="1"/>
              <a:t>internetu</a:t>
            </a:r>
            <a:r>
              <a:rPr lang="pl-PL" sz="2400" dirty="0"/>
              <a:t> lub przeładowania bodźcami, związanego z używaniem nowych technologii, wyróżnia się kilka specyficznych </a:t>
            </a:r>
            <a:r>
              <a:rPr lang="pl-PL" sz="2400" dirty="0" smtClean="0"/>
              <a:t>zaburzeń:</a:t>
            </a:r>
          </a:p>
          <a:p>
            <a:pPr marL="45720" indent="0">
              <a:buNone/>
            </a:pPr>
            <a:r>
              <a:rPr lang="en-US" sz="2400" b="1" dirty="0"/>
              <a:t>FOMO</a:t>
            </a:r>
            <a:r>
              <a:rPr lang="en-US" sz="2400" dirty="0"/>
              <a:t> (od </a:t>
            </a:r>
            <a:r>
              <a:rPr lang="en-US" sz="2400" dirty="0" err="1"/>
              <a:t>ang.</a:t>
            </a:r>
            <a:r>
              <a:rPr lang="en-US" sz="2400" dirty="0"/>
              <a:t> „fear of missing out</a:t>
            </a:r>
            <a:r>
              <a:rPr lang="en-US" sz="2400" dirty="0" smtClean="0"/>
              <a:t>”)</a:t>
            </a:r>
            <a:r>
              <a:rPr lang="pl-PL" sz="2400" dirty="0" smtClean="0"/>
              <a:t> </a:t>
            </a:r>
            <a:r>
              <a:rPr lang="pl-PL" sz="2400" dirty="0"/>
              <a:t>polegające na odczuwaniu lęku przed przegapieniem czegoś istotnego w </a:t>
            </a:r>
            <a:r>
              <a:rPr lang="pl-PL" sz="2400" dirty="0" smtClean="0"/>
              <a:t>sieci.</a:t>
            </a:r>
            <a:endParaRPr lang="pl-PL" sz="2400" dirty="0" smtClean="0"/>
          </a:p>
          <a:p>
            <a:pPr marL="45720" indent="0">
              <a:buNone/>
            </a:pPr>
            <a:r>
              <a:rPr lang="pl-PL" sz="2400" dirty="0"/>
              <a:t>Skutkuje m. in. obniżeniem zdolności koncentracji oraz wzrostem tendencji do prokrastynacji. Na spadek poziomu uwagi wpływa również nałogowa wielozadaniowość (czyli nieustające przełączanie się pomiędzy wieloma czynnościami), która sprawia, że człowiekowi bardzo trudno jest się skupić na pojedynczej czynności trwającej kilka minut.</a:t>
            </a:r>
          </a:p>
        </p:txBody>
      </p:sp>
    </p:spTree>
    <p:extLst>
      <p:ext uri="{BB962C8B-B14F-4D97-AF65-F5344CB8AC3E}">
        <p14:creationId xmlns="" xmlns:p14="http://schemas.microsoft.com/office/powerpoint/2010/main" val="3936191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Ile </a:t>
            </a:r>
            <a:r>
              <a:rPr lang="pl-PL" dirty="0" smtClean="0"/>
              <a:t>czasu </a:t>
            </a:r>
            <a:r>
              <a:rPr lang="pl-PL" dirty="0" smtClean="0"/>
              <a:t>by dotrzeć do 50 mil użytkowników?</a:t>
            </a:r>
            <a:endParaRPr lang="pl-PL" dirty="0"/>
          </a:p>
        </p:txBody>
      </p:sp>
      <p:pic>
        <p:nvPicPr>
          <p:cNvPr id="7" name="Symbol zastępczy zawartości 6"/>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557785" y="1965960"/>
            <a:ext cx="1801368" cy="1442530"/>
          </a:xfrm>
        </p:spPr>
      </p:pic>
      <p:pic>
        <p:nvPicPr>
          <p:cNvPr id="8" name="Obraz 7"/>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7634288" y="1873627"/>
            <a:ext cx="3736276" cy="2651760"/>
          </a:xfrm>
          <a:prstGeom prst="rect">
            <a:avLst/>
          </a:prstGeom>
        </p:spPr>
      </p:pic>
      <p:sp>
        <p:nvSpPr>
          <p:cNvPr id="9" name="pole tekstowe 8"/>
          <p:cNvSpPr txBox="1"/>
          <p:nvPr/>
        </p:nvSpPr>
        <p:spPr>
          <a:xfrm>
            <a:off x="2711197" y="2737842"/>
            <a:ext cx="854963" cy="369332"/>
          </a:xfrm>
          <a:prstGeom prst="rect">
            <a:avLst/>
          </a:prstGeom>
          <a:noFill/>
        </p:spPr>
        <p:txBody>
          <a:bodyPr wrap="square" rtlCol="0">
            <a:spAutoFit/>
          </a:bodyPr>
          <a:lstStyle/>
          <a:p>
            <a:r>
              <a:rPr lang="pl-PL" dirty="0" smtClean="0"/>
              <a:t>38lat</a:t>
            </a:r>
            <a:endParaRPr lang="pl-PL" dirty="0"/>
          </a:p>
        </p:txBody>
      </p:sp>
      <p:sp>
        <p:nvSpPr>
          <p:cNvPr id="10" name="pole tekstowe 9"/>
          <p:cNvSpPr txBox="1"/>
          <p:nvPr/>
        </p:nvSpPr>
        <p:spPr>
          <a:xfrm>
            <a:off x="9006840" y="4941928"/>
            <a:ext cx="2084832" cy="369332"/>
          </a:xfrm>
          <a:prstGeom prst="rect">
            <a:avLst/>
          </a:prstGeom>
          <a:noFill/>
        </p:spPr>
        <p:txBody>
          <a:bodyPr wrap="square" rtlCol="0">
            <a:spAutoFit/>
          </a:bodyPr>
          <a:lstStyle/>
          <a:p>
            <a:r>
              <a:rPr lang="pl-PL" dirty="0" smtClean="0"/>
              <a:t>Tylko 35 dni</a:t>
            </a:r>
            <a:endParaRPr lang="pl-PL" dirty="0"/>
          </a:p>
        </p:txBody>
      </p:sp>
      <p:sp>
        <p:nvSpPr>
          <p:cNvPr id="11" name="pole tekstowe 10"/>
          <p:cNvSpPr txBox="1"/>
          <p:nvPr/>
        </p:nvSpPr>
        <p:spPr>
          <a:xfrm>
            <a:off x="2441448" y="4433054"/>
            <a:ext cx="1444752" cy="369332"/>
          </a:xfrm>
          <a:prstGeom prst="rect">
            <a:avLst/>
          </a:prstGeom>
          <a:noFill/>
        </p:spPr>
        <p:txBody>
          <a:bodyPr wrap="square" rtlCol="0">
            <a:spAutoFit/>
          </a:bodyPr>
          <a:lstStyle/>
          <a:p>
            <a:r>
              <a:rPr lang="pl-PL" dirty="0" smtClean="0"/>
              <a:t>20 lat</a:t>
            </a:r>
            <a:endParaRPr lang="pl-PL" dirty="0"/>
          </a:p>
        </p:txBody>
      </p:sp>
      <p:sp>
        <p:nvSpPr>
          <p:cNvPr id="12" name="pole tekstowe 11"/>
          <p:cNvSpPr txBox="1"/>
          <p:nvPr/>
        </p:nvSpPr>
        <p:spPr>
          <a:xfrm>
            <a:off x="1938528" y="5855732"/>
            <a:ext cx="1408176" cy="380476"/>
          </a:xfrm>
          <a:prstGeom prst="rect">
            <a:avLst/>
          </a:prstGeom>
          <a:noFill/>
        </p:spPr>
        <p:txBody>
          <a:bodyPr wrap="square" rtlCol="0">
            <a:spAutoFit/>
          </a:bodyPr>
          <a:lstStyle/>
          <a:p>
            <a:r>
              <a:rPr lang="pl-PL" dirty="0" smtClean="0"/>
              <a:t> 12 lat</a:t>
            </a:r>
            <a:endParaRPr lang="pl-PL" dirty="0"/>
          </a:p>
        </p:txBody>
      </p:sp>
      <p:sp>
        <p:nvSpPr>
          <p:cNvPr id="13" name="pole tekstowe 12"/>
          <p:cNvSpPr txBox="1"/>
          <p:nvPr/>
        </p:nvSpPr>
        <p:spPr>
          <a:xfrm>
            <a:off x="4749452" y="4415450"/>
            <a:ext cx="1435608" cy="381364"/>
          </a:xfrm>
          <a:prstGeom prst="rect">
            <a:avLst/>
          </a:prstGeom>
          <a:noFill/>
        </p:spPr>
        <p:txBody>
          <a:bodyPr wrap="square" rtlCol="0">
            <a:spAutoFit/>
          </a:bodyPr>
          <a:lstStyle/>
          <a:p>
            <a:r>
              <a:rPr lang="pl-PL" dirty="0" smtClean="0"/>
              <a:t> 4 lata</a:t>
            </a:r>
            <a:endParaRPr lang="pl-PL" dirty="0"/>
          </a:p>
        </p:txBody>
      </p:sp>
      <p:sp>
        <p:nvSpPr>
          <p:cNvPr id="14" name="pole tekstowe 13"/>
          <p:cNvSpPr txBox="1"/>
          <p:nvPr/>
        </p:nvSpPr>
        <p:spPr>
          <a:xfrm>
            <a:off x="6057044" y="5671065"/>
            <a:ext cx="1069848" cy="369332"/>
          </a:xfrm>
          <a:prstGeom prst="rect">
            <a:avLst/>
          </a:prstGeom>
          <a:noFill/>
        </p:spPr>
        <p:txBody>
          <a:bodyPr wrap="square" rtlCol="0">
            <a:spAutoFit/>
          </a:bodyPr>
          <a:lstStyle/>
          <a:p>
            <a:r>
              <a:rPr lang="pl-PL" dirty="0" smtClean="0"/>
              <a:t>2 lata</a:t>
            </a:r>
            <a:endParaRPr lang="pl-PL" dirty="0"/>
          </a:p>
        </p:txBody>
      </p:sp>
      <p:pic>
        <p:nvPicPr>
          <p:cNvPr id="15" name="Obraz 14"/>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489681" y="3652560"/>
            <a:ext cx="1937575" cy="1289368"/>
          </a:xfrm>
          <a:prstGeom prst="rect">
            <a:avLst/>
          </a:prstGeom>
        </p:spPr>
      </p:pic>
      <p:pic>
        <p:nvPicPr>
          <p:cNvPr id="16" name="Obraz 15"/>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628269" y="5001181"/>
            <a:ext cx="1310259" cy="1339769"/>
          </a:xfrm>
          <a:prstGeom prst="rect">
            <a:avLst/>
          </a:prstGeom>
        </p:spPr>
      </p:pic>
      <p:pic>
        <p:nvPicPr>
          <p:cNvPr id="17" name="Obraz 16"/>
          <p:cNvPicPr>
            <a:picLocks noChangeAspect="1"/>
          </p:cNvPicPr>
          <p:nvPr/>
        </p:nvPicPr>
        <p:blipFill>
          <a:blip r:embed="rId6">
            <a:extLst>
              <a:ext uri="{28A0092B-C50C-407E-A947-70E740481C1C}">
                <a14:useLocalDpi xmlns="" xmlns:a14="http://schemas.microsoft.com/office/drawing/2010/main" val="0"/>
              </a:ext>
            </a:extLst>
          </a:blip>
          <a:stretch>
            <a:fillRect/>
          </a:stretch>
        </p:blipFill>
        <p:spPr>
          <a:xfrm>
            <a:off x="4398836" y="2737843"/>
            <a:ext cx="1982113" cy="1587270"/>
          </a:xfrm>
          <a:prstGeom prst="rect">
            <a:avLst/>
          </a:prstGeom>
        </p:spPr>
      </p:pic>
      <p:pic>
        <p:nvPicPr>
          <p:cNvPr id="18" name="Obraz 17"/>
          <p:cNvPicPr>
            <a:picLocks noChangeAspect="1"/>
          </p:cNvPicPr>
          <p:nvPr/>
        </p:nvPicPr>
        <p:blipFill>
          <a:blip r:embed="rId7">
            <a:extLst>
              <a:ext uri="{28A0092B-C50C-407E-A947-70E740481C1C}">
                <a14:useLocalDpi xmlns="" xmlns:a14="http://schemas.microsoft.com/office/drawing/2010/main" val="0"/>
              </a:ext>
            </a:extLst>
          </a:blip>
          <a:stretch>
            <a:fillRect/>
          </a:stretch>
        </p:blipFill>
        <p:spPr>
          <a:xfrm>
            <a:off x="4039870" y="5190602"/>
            <a:ext cx="1867154" cy="1045606"/>
          </a:xfrm>
          <a:prstGeom prst="rect">
            <a:avLst/>
          </a:prstGeom>
        </p:spPr>
      </p:pic>
    </p:spTree>
    <p:extLst>
      <p:ext uri="{BB962C8B-B14F-4D97-AF65-F5344CB8AC3E}">
        <p14:creationId xmlns="" xmlns:p14="http://schemas.microsoft.com/office/powerpoint/2010/main" val="160612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1000"/>
                                        <p:tgtEl>
                                          <p:spTgt spid="15"/>
                                        </p:tgtEl>
                                      </p:cBhvr>
                                    </p:animEffect>
                                    <p:anim calcmode="lin" valueType="num">
                                      <p:cBhvr>
                                        <p:cTn id="19" dur="1000" fill="hold"/>
                                        <p:tgtEl>
                                          <p:spTgt spid="15"/>
                                        </p:tgtEl>
                                        <p:attrNameLst>
                                          <p:attrName>ppt_x</p:attrName>
                                        </p:attrNameLst>
                                      </p:cBhvr>
                                      <p:tavLst>
                                        <p:tav tm="0">
                                          <p:val>
                                            <p:strVal val="#ppt_x"/>
                                          </p:val>
                                        </p:tav>
                                        <p:tav tm="100000">
                                          <p:val>
                                            <p:strVal val="#ppt_x"/>
                                          </p:val>
                                        </p:tav>
                                      </p:tavLst>
                                    </p:anim>
                                    <p:anim calcmode="lin" valueType="num">
                                      <p:cBhvr>
                                        <p:cTn id="2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1000"/>
                                        <p:tgtEl>
                                          <p:spTgt spid="16"/>
                                        </p:tgtEl>
                                      </p:cBhvr>
                                    </p:animEffect>
                                    <p:anim calcmode="lin" valueType="num">
                                      <p:cBhvr>
                                        <p:cTn id="30" dur="1000" fill="hold"/>
                                        <p:tgtEl>
                                          <p:spTgt spid="16"/>
                                        </p:tgtEl>
                                        <p:attrNameLst>
                                          <p:attrName>ppt_x</p:attrName>
                                        </p:attrNameLst>
                                      </p:cBhvr>
                                      <p:tavLst>
                                        <p:tav tm="0">
                                          <p:val>
                                            <p:strVal val="#ppt_x"/>
                                          </p:val>
                                        </p:tav>
                                        <p:tav tm="100000">
                                          <p:val>
                                            <p:strVal val="#ppt_x"/>
                                          </p:val>
                                        </p:tav>
                                      </p:tavLst>
                                    </p:anim>
                                    <p:anim calcmode="lin" valueType="num">
                                      <p:cBhvr>
                                        <p:cTn id="3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1000"/>
                                        <p:tgtEl>
                                          <p:spTgt spid="17"/>
                                        </p:tgtEl>
                                      </p:cBhvr>
                                    </p:animEffect>
                                    <p:anim calcmode="lin" valueType="num">
                                      <p:cBhvr>
                                        <p:cTn id="41" dur="1000" fill="hold"/>
                                        <p:tgtEl>
                                          <p:spTgt spid="17"/>
                                        </p:tgtEl>
                                        <p:attrNameLst>
                                          <p:attrName>ppt_x</p:attrName>
                                        </p:attrNameLst>
                                      </p:cBhvr>
                                      <p:tavLst>
                                        <p:tav tm="0">
                                          <p:val>
                                            <p:strVal val="#ppt_x"/>
                                          </p:val>
                                        </p:tav>
                                        <p:tav tm="100000">
                                          <p:val>
                                            <p:strVal val="#ppt_x"/>
                                          </p:val>
                                        </p:tav>
                                      </p:tavLst>
                                    </p:anim>
                                    <p:anim calcmode="lin" valueType="num">
                                      <p:cBhvr>
                                        <p:cTn id="4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1000"/>
                                        <p:tgtEl>
                                          <p:spTgt spid="18"/>
                                        </p:tgtEl>
                                      </p:cBhvr>
                                    </p:animEffect>
                                    <p:anim calcmode="lin" valueType="num">
                                      <p:cBhvr>
                                        <p:cTn id="52" dur="1000" fill="hold"/>
                                        <p:tgtEl>
                                          <p:spTgt spid="18"/>
                                        </p:tgtEl>
                                        <p:attrNameLst>
                                          <p:attrName>ppt_x</p:attrName>
                                        </p:attrNameLst>
                                      </p:cBhvr>
                                      <p:tavLst>
                                        <p:tav tm="0">
                                          <p:val>
                                            <p:strVal val="#ppt_x"/>
                                          </p:val>
                                        </p:tav>
                                        <p:tav tm="100000">
                                          <p:val>
                                            <p:strVal val="#ppt_x"/>
                                          </p:val>
                                        </p:tav>
                                      </p:tavLst>
                                    </p:anim>
                                    <p:anim calcmode="lin" valueType="num">
                                      <p:cBhvr>
                                        <p:cTn id="5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4"/>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fade">
                                      <p:cBhvr>
                                        <p:cTn id="62" dur="1000"/>
                                        <p:tgtEl>
                                          <p:spTgt spid="8"/>
                                        </p:tgtEl>
                                      </p:cBhvr>
                                    </p:animEffect>
                                    <p:anim calcmode="lin" valueType="num">
                                      <p:cBhvr>
                                        <p:cTn id="63" dur="1000" fill="hold"/>
                                        <p:tgtEl>
                                          <p:spTgt spid="8"/>
                                        </p:tgtEl>
                                        <p:attrNameLst>
                                          <p:attrName>ppt_x</p:attrName>
                                        </p:attrNameLst>
                                      </p:cBhvr>
                                      <p:tavLst>
                                        <p:tav tm="0">
                                          <p:val>
                                            <p:strVal val="#ppt_x"/>
                                          </p:val>
                                        </p:tav>
                                        <p:tav tm="100000">
                                          <p:val>
                                            <p:strVal val="#ppt_x"/>
                                          </p:val>
                                        </p:tav>
                                      </p:tavLst>
                                    </p:anim>
                                    <p:anim calcmode="lin" valueType="num">
                                      <p:cBhvr>
                                        <p:cTn id="6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5" presetClass="entr" presetSubtype="0" fill="hold" grpId="0" nodeType="click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fade">
                                      <p:cBhvr>
                                        <p:cTn id="69" dur="2000"/>
                                        <p:tgtEl>
                                          <p:spTgt spid="10"/>
                                        </p:tgtEl>
                                      </p:cBhvr>
                                    </p:animEffect>
                                    <p:anim calcmode="lin" valueType="num">
                                      <p:cBhvr>
                                        <p:cTn id="70" dur="2000" fill="hold"/>
                                        <p:tgtEl>
                                          <p:spTgt spid="10"/>
                                        </p:tgtEl>
                                        <p:attrNameLst>
                                          <p:attrName>ppt_w</p:attrName>
                                        </p:attrNameLst>
                                      </p:cBhvr>
                                      <p:tavLst>
                                        <p:tav tm="0" fmla="#ppt_w*sin(2.5*pi*$)">
                                          <p:val>
                                            <p:fltVal val="0"/>
                                          </p:val>
                                        </p:tav>
                                        <p:tav tm="100000">
                                          <p:val>
                                            <p:fltVal val="1"/>
                                          </p:val>
                                        </p:tav>
                                      </p:tavLst>
                                    </p:anim>
                                    <p:anim calcmode="lin" valueType="num">
                                      <p:cBhvr>
                                        <p:cTn id="71"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Konsekwencje</a:t>
            </a:r>
            <a:endParaRPr lang="pl-PL" dirty="0"/>
          </a:p>
        </p:txBody>
      </p:sp>
      <p:sp>
        <p:nvSpPr>
          <p:cNvPr id="3" name="Symbol zastępczy zawartości 2"/>
          <p:cNvSpPr>
            <a:spLocks noGrp="1"/>
          </p:cNvSpPr>
          <p:nvPr>
            <p:ph idx="1"/>
          </p:nvPr>
        </p:nvSpPr>
        <p:spPr/>
        <p:txBody>
          <a:bodyPr/>
          <a:lstStyle/>
          <a:p>
            <a:r>
              <a:rPr lang="sv-SE" b="1" dirty="0"/>
              <a:t>HPVS</a:t>
            </a:r>
            <a:r>
              <a:rPr lang="sv-SE" dirty="0"/>
              <a:t> (Human Phantom Vibration Syndrome), czyli syndrom fantomowych wibracji</a:t>
            </a:r>
            <a:r>
              <a:rPr lang="sv-SE" dirty="0" smtClean="0"/>
              <a:t>.</a:t>
            </a:r>
            <a:endParaRPr lang="pl-PL" dirty="0" smtClean="0"/>
          </a:p>
          <a:p>
            <a:pPr marL="45720" indent="0">
              <a:buNone/>
            </a:pPr>
            <a:r>
              <a:rPr lang="pl-PL" dirty="0"/>
              <a:t>Polega on na odczuwaniu wibracji własnego telefonu komórkowego, podczas gdy w rzeczywistości nie pojawił się żaden sygnał nadchodzącego połączenia, wiadomości czy powiadomienia. </a:t>
            </a:r>
            <a:endParaRPr lang="pl-PL" dirty="0" smtClean="0"/>
          </a:p>
          <a:p>
            <a:r>
              <a:rPr lang="pl-PL" b="1" dirty="0"/>
              <a:t>DA</a:t>
            </a:r>
            <a:r>
              <a:rPr lang="pl-PL" dirty="0"/>
              <a:t> (</a:t>
            </a:r>
            <a:r>
              <a:rPr lang="pl-PL" dirty="0" err="1"/>
              <a:t>Disconnectivity</a:t>
            </a:r>
            <a:r>
              <a:rPr lang="pl-PL" dirty="0"/>
              <a:t> </a:t>
            </a:r>
            <a:r>
              <a:rPr lang="pl-PL" dirty="0" err="1"/>
              <a:t>Anxiety</a:t>
            </a:r>
            <a:r>
              <a:rPr lang="pl-PL" dirty="0" smtClean="0"/>
              <a:t>) czyli </a:t>
            </a:r>
            <a:r>
              <a:rPr lang="pl-PL" dirty="0"/>
              <a:t>lęk przed odłączeniem się od sieci, pojawia się wtedy, gdy osoba uzależniona od </a:t>
            </a:r>
            <a:r>
              <a:rPr lang="pl-PL" dirty="0" err="1"/>
              <a:t>internetu</a:t>
            </a:r>
            <a:r>
              <a:rPr lang="pl-PL" dirty="0"/>
              <a:t> znajduje się w sytuacji braku dostępu do sieci. </a:t>
            </a:r>
            <a:endParaRPr lang="pl-PL" dirty="0" smtClean="0"/>
          </a:p>
          <a:p>
            <a:pPr marL="45720" indent="0">
              <a:buNone/>
            </a:pPr>
            <a:r>
              <a:rPr lang="pl-PL" dirty="0" smtClean="0"/>
              <a:t>Objawia </a:t>
            </a:r>
            <a:r>
              <a:rPr lang="pl-PL" dirty="0"/>
              <a:t>się zwiększonym zamartwianiem się, pojawiają się takie negatywne emocje jak lęk, gniew czy wręcz rozpacz. Również fizjologicznie DA daje znać o sobie przyspieszonym biciem serca czy chociażby zwiększoną potliwością.</a:t>
            </a:r>
          </a:p>
        </p:txBody>
      </p:sp>
    </p:spTree>
    <p:extLst>
      <p:ext uri="{BB962C8B-B14F-4D97-AF65-F5344CB8AC3E}">
        <p14:creationId xmlns="" xmlns:p14="http://schemas.microsoft.com/office/powerpoint/2010/main" val="3533422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Konsekwencje</a:t>
            </a:r>
            <a:endParaRPr lang="pl-PL" dirty="0"/>
          </a:p>
        </p:txBody>
      </p:sp>
      <p:sp>
        <p:nvSpPr>
          <p:cNvPr id="3" name="Symbol zastępczy zawartości 2"/>
          <p:cNvSpPr>
            <a:spLocks noGrp="1"/>
          </p:cNvSpPr>
          <p:nvPr>
            <p:ph idx="1"/>
          </p:nvPr>
        </p:nvSpPr>
        <p:spPr/>
        <p:txBody>
          <a:bodyPr/>
          <a:lstStyle/>
          <a:p>
            <a:r>
              <a:rPr lang="pl-PL" b="1" dirty="0" smtClean="0"/>
              <a:t>Fonoholizm</a:t>
            </a:r>
            <a:r>
              <a:rPr lang="pl-PL" dirty="0" smtClean="0"/>
              <a:t> - uzależnieniu </a:t>
            </a:r>
            <a:r>
              <a:rPr lang="pl-PL" dirty="0"/>
              <a:t>od telefonu </a:t>
            </a:r>
            <a:r>
              <a:rPr lang="pl-PL" dirty="0" smtClean="0"/>
              <a:t>komórkowego</a:t>
            </a:r>
          </a:p>
          <a:p>
            <a:pPr marL="45720" indent="0">
              <a:buNone/>
            </a:pPr>
            <a:r>
              <a:rPr lang="pl-PL" dirty="0"/>
              <a:t>duża część osób odczuwa dyskomfort spowodowany brakiem telefonu w zasięgu wzroku. </a:t>
            </a:r>
            <a:endParaRPr lang="pl-PL" dirty="0" smtClean="0"/>
          </a:p>
          <a:p>
            <a:pPr marL="45720" indent="0">
              <a:buNone/>
            </a:pPr>
            <a:r>
              <a:rPr lang="pl-PL" dirty="0" smtClean="0"/>
              <a:t>Objawia </a:t>
            </a:r>
            <a:r>
              <a:rPr lang="pl-PL" dirty="0"/>
              <a:t>się on zwiększoną nerwowością (do stanów lękowych włącznie) oraz zaburzeniami fizjologicznymi (zawrotami głowy, dusznościami, bólami w klatce piersiowej). Objawy te wskazują na wystąpienie zaburzenia określanego przez psychologów jako </a:t>
            </a:r>
            <a:r>
              <a:rPr lang="pl-PL" b="1" dirty="0"/>
              <a:t>nomofobia</a:t>
            </a:r>
            <a:r>
              <a:rPr lang="pl-PL" dirty="0"/>
              <a:t> (od ang. „no mobile </a:t>
            </a:r>
            <a:r>
              <a:rPr lang="pl-PL" dirty="0" err="1"/>
              <a:t>phobia</a:t>
            </a:r>
            <a:r>
              <a:rPr lang="pl-PL" dirty="0"/>
              <a:t>”), która jest irracjonalnym lękiem przez straceniem na chwilę z oczu telefonu komórkowego</a:t>
            </a:r>
            <a:r>
              <a:rPr lang="pl-PL" dirty="0" smtClean="0"/>
              <a:t>.</a:t>
            </a:r>
          </a:p>
        </p:txBody>
      </p:sp>
    </p:spTree>
    <p:extLst>
      <p:ext uri="{BB962C8B-B14F-4D97-AF65-F5344CB8AC3E}">
        <p14:creationId xmlns="" xmlns:p14="http://schemas.microsoft.com/office/powerpoint/2010/main" val="245484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Konsekwencje</a:t>
            </a:r>
            <a:endParaRPr lang="pl-PL" dirty="0"/>
          </a:p>
        </p:txBody>
      </p:sp>
      <p:sp>
        <p:nvSpPr>
          <p:cNvPr id="3" name="Symbol zastępczy zawartości 2"/>
          <p:cNvSpPr>
            <a:spLocks noGrp="1"/>
          </p:cNvSpPr>
          <p:nvPr>
            <p:ph idx="1"/>
          </p:nvPr>
        </p:nvSpPr>
        <p:spPr>
          <a:xfrm>
            <a:off x="1116106" y="1869141"/>
            <a:ext cx="9872871" cy="4038600"/>
          </a:xfrm>
        </p:spPr>
        <p:txBody>
          <a:bodyPr>
            <a:normAutofit fontScale="92500" lnSpcReduction="20000"/>
          </a:bodyPr>
          <a:lstStyle/>
          <a:p>
            <a:pPr>
              <a:buNone/>
            </a:pPr>
            <a:r>
              <a:rPr lang="pl-PL" dirty="0" smtClean="0"/>
              <a:t>Kto może być szczególnie narażony na </a:t>
            </a:r>
            <a:r>
              <a:rPr lang="pl-PL" dirty="0" smtClean="0"/>
              <a:t>nadużywanie?</a:t>
            </a:r>
          </a:p>
          <a:p>
            <a:pPr fontAlgn="base"/>
            <a:r>
              <a:rPr lang="pl-PL" b="1" dirty="0" err="1" smtClean="0"/>
              <a:t>Nastolatkowie</a:t>
            </a:r>
            <a:r>
              <a:rPr lang="pl-PL" dirty="0" smtClean="0"/>
              <a:t> – ponieważ mają dostęp do Internetu, a często sposób użycia komputera i czas korzystania z niego nie są kontrolowane i ograniczane przez rodziców.</a:t>
            </a:r>
          </a:p>
          <a:p>
            <a:pPr fontAlgn="base"/>
            <a:r>
              <a:rPr lang="pl-PL" dirty="0" smtClean="0"/>
              <a:t>Młodzi ludzie dorośli – studenci, osoby bez pracy – ze względu na wielkość czasu wolnego, jakim dysponują.</a:t>
            </a:r>
          </a:p>
          <a:p>
            <a:pPr fontAlgn="base"/>
            <a:r>
              <a:rPr lang="pl-PL" dirty="0" smtClean="0"/>
              <a:t>Gospodynie domowe – ze względu na to, że dużo przebywają często samotnie w domu i szukają kontaktu z innymi osobami, informacji, porad lub rozrywki właśnie w Internecie.</a:t>
            </a:r>
          </a:p>
          <a:p>
            <a:pPr fontAlgn="base"/>
            <a:r>
              <a:rPr lang="pl-PL" dirty="0" smtClean="0"/>
              <a:t>Osoby samotne</a:t>
            </a:r>
            <a:r>
              <a:rPr lang="pl-PL" dirty="0" smtClean="0"/>
              <a:t>.</a:t>
            </a:r>
          </a:p>
          <a:p>
            <a:pPr fontAlgn="base">
              <a:buNone/>
            </a:pPr>
            <a:endParaRPr lang="pl-PL" dirty="0" smtClean="0"/>
          </a:p>
          <a:p>
            <a:pPr fontAlgn="base">
              <a:buNone/>
            </a:pPr>
            <a:r>
              <a:rPr lang="pl-PL" dirty="0" smtClean="0"/>
              <a:t>Objawy </a:t>
            </a:r>
            <a:r>
              <a:rPr lang="pl-PL" dirty="0" smtClean="0"/>
              <a:t>mogące występować u osób uzależnionych to zaburzenia koncentracji uwagi i sprawności myślenia, zaburzenia kontroli popędów, pogorszenie wzroku, bóle pleców i kręgosłupa, podatność na infekcje, bezsenność, nadpobudliwość.</a:t>
            </a:r>
          </a:p>
          <a:p>
            <a:pPr fontAlgn="base"/>
            <a:endParaRPr lang="pl-PL" dirty="0" smtClean="0"/>
          </a:p>
          <a:p>
            <a:pPr>
              <a:buNone/>
            </a:pP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 najważniejszych wskaźników </a:t>
            </a:r>
            <a:r>
              <a:rPr lang="pl-PL" dirty="0" smtClean="0"/>
              <a:t>nadużywania </a:t>
            </a:r>
            <a:r>
              <a:rPr lang="pl-PL" dirty="0" smtClean="0"/>
              <a:t>od Internetu </a:t>
            </a:r>
            <a:r>
              <a:rPr lang="pl-PL" dirty="0" smtClean="0"/>
              <a:t>należą:</a:t>
            </a:r>
            <a:endParaRPr lang="pl-PL" dirty="0"/>
          </a:p>
        </p:txBody>
      </p:sp>
      <p:sp>
        <p:nvSpPr>
          <p:cNvPr id="3" name="Symbol zastępczy zawartości 2"/>
          <p:cNvSpPr>
            <a:spLocks noGrp="1"/>
          </p:cNvSpPr>
          <p:nvPr>
            <p:ph idx="1"/>
          </p:nvPr>
        </p:nvSpPr>
        <p:spPr/>
        <p:txBody>
          <a:bodyPr>
            <a:normAutofit fontScale="85000" lnSpcReduction="10000"/>
          </a:bodyPr>
          <a:lstStyle/>
          <a:p>
            <a:pPr marL="502920" indent="-457200">
              <a:buAutoNum type="arabicParenR"/>
            </a:pPr>
            <a:r>
              <a:rPr lang="pl-PL" b="1" dirty="0" smtClean="0"/>
              <a:t>dominacja</a:t>
            </a:r>
            <a:r>
              <a:rPr lang="pl-PL" dirty="0" smtClean="0"/>
              <a:t> </a:t>
            </a:r>
            <a:r>
              <a:rPr lang="pl-PL" dirty="0" smtClean="0"/>
              <a:t>— korzystanie z Internetu silnie absorbuje emocjonalnie i myślowo, staje się najważniejszą czynnością w życiu, </a:t>
            </a:r>
            <a:endParaRPr lang="pl-PL" dirty="0" smtClean="0"/>
          </a:p>
          <a:p>
            <a:pPr marL="502920" indent="-457200">
              <a:buAutoNum type="arabicParenR"/>
            </a:pPr>
            <a:r>
              <a:rPr lang="pl-PL" dirty="0" smtClean="0"/>
              <a:t> </a:t>
            </a:r>
            <a:r>
              <a:rPr lang="pl-PL" b="1" dirty="0" smtClean="0"/>
              <a:t>zmiana nastroju </a:t>
            </a:r>
            <a:r>
              <a:rPr lang="pl-PL" dirty="0" smtClean="0"/>
              <a:t>— używanie Internetu jako środka do poprawy nastroju i ucieczki od problemów, </a:t>
            </a:r>
            <a:endParaRPr lang="pl-PL" dirty="0" smtClean="0"/>
          </a:p>
          <a:p>
            <a:pPr marL="502920" indent="-457200">
              <a:buAutoNum type="arabicParenR"/>
            </a:pPr>
            <a:r>
              <a:rPr lang="pl-PL" dirty="0" smtClean="0"/>
              <a:t> </a:t>
            </a:r>
            <a:r>
              <a:rPr lang="pl-PL" b="1" dirty="0" smtClean="0"/>
              <a:t>zwiększona tolerancja </a:t>
            </a:r>
            <a:r>
              <a:rPr lang="pl-PL" dirty="0" smtClean="0"/>
              <a:t>— podobnie jak w przypadku uzależnienia od substancji chemicznych, do osiągnięcia pożądanego efektu konieczny jest coraz intensywniejszy i dłuższy kontakt z siecią</a:t>
            </a:r>
            <a:r>
              <a:rPr lang="pl-PL" dirty="0" smtClean="0"/>
              <a:t>,</a:t>
            </a:r>
          </a:p>
          <a:p>
            <a:pPr marL="502920" indent="-457200">
              <a:buAutoNum type="arabicParenR"/>
            </a:pPr>
            <a:r>
              <a:rPr lang="pl-PL" dirty="0" smtClean="0"/>
              <a:t> </a:t>
            </a:r>
            <a:r>
              <a:rPr lang="pl-PL" b="1" dirty="0" smtClean="0"/>
              <a:t>zespół abstynencyjny </a:t>
            </a:r>
            <a:r>
              <a:rPr lang="pl-PL" dirty="0" smtClean="0"/>
              <a:t>— ograniczenie lub brak możliwości korzystania z Internetu powoduje nieprzyjemne stany psychiczne, takie jak: rozdrażnienie, poirytowanie, niepokój</a:t>
            </a:r>
            <a:r>
              <a:rPr lang="pl-PL" dirty="0" smtClean="0"/>
              <a:t>;</a:t>
            </a:r>
          </a:p>
          <a:p>
            <a:pPr marL="502920" indent="-457200">
              <a:buNone/>
            </a:pPr>
            <a:r>
              <a:rPr lang="pl-PL" dirty="0" smtClean="0"/>
              <a:t>5) </a:t>
            </a:r>
            <a:r>
              <a:rPr lang="pl-PL" dirty="0" smtClean="0"/>
              <a:t>     </a:t>
            </a:r>
            <a:r>
              <a:rPr lang="pl-PL" b="1" dirty="0" smtClean="0"/>
              <a:t>konflik</a:t>
            </a:r>
            <a:r>
              <a:rPr lang="pl-PL" dirty="0" smtClean="0"/>
              <a:t>t </a:t>
            </a:r>
            <a:r>
              <a:rPr lang="pl-PL" dirty="0" smtClean="0"/>
              <a:t>— rozumiany na wielu płaszczyznach: pomiędzy użytkownikiem, a jego otoczeniem, pomiędzy spędzaniem czasu w Internecie a innymi typami aktywności</a:t>
            </a:r>
            <a:r>
              <a:rPr lang="pl-PL" dirty="0" smtClean="0"/>
              <a:t>,</a:t>
            </a:r>
          </a:p>
          <a:p>
            <a:pPr marL="502920" indent="-457200">
              <a:buNone/>
            </a:pPr>
            <a:r>
              <a:rPr lang="pl-PL" dirty="0" smtClean="0"/>
              <a:t> </a:t>
            </a:r>
            <a:r>
              <a:rPr lang="pl-PL" dirty="0" smtClean="0"/>
              <a:t>6) </a:t>
            </a:r>
            <a:r>
              <a:rPr lang="pl-PL" dirty="0" smtClean="0"/>
              <a:t>     </a:t>
            </a:r>
            <a:r>
              <a:rPr lang="pl-PL" b="1" dirty="0" smtClean="0"/>
              <a:t>nawroty</a:t>
            </a:r>
            <a:r>
              <a:rPr lang="pl-PL" dirty="0" smtClean="0"/>
              <a:t> </a:t>
            </a:r>
            <a:r>
              <a:rPr lang="pl-PL" dirty="0" smtClean="0"/>
              <a:t>— intensywne, niekontrolowane powroty do nadużywania po przerwach </a:t>
            </a:r>
            <a:r>
              <a:rPr lang="pl-PL" dirty="0" smtClean="0"/>
              <a:t>						(</a:t>
            </a:r>
            <a:r>
              <a:rPr lang="pl-PL" dirty="0" err="1" smtClean="0"/>
              <a:t>Shapira</a:t>
            </a:r>
            <a:r>
              <a:rPr lang="pl-PL" dirty="0" smtClean="0"/>
              <a:t> i in., 2003, za: </a:t>
            </a:r>
            <a:r>
              <a:rPr lang="pl-PL" dirty="0" err="1" smtClean="0"/>
              <a:t>Makaruk</a:t>
            </a:r>
            <a:r>
              <a:rPr lang="pl-PL" dirty="0" smtClean="0"/>
              <a:t>, Wójcik, 2013).</a:t>
            </a:r>
          </a:p>
          <a:p>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Badania NASK 2016 </a:t>
            </a:r>
            <a:endParaRPr lang="pl-PL" dirty="0"/>
          </a:p>
        </p:txBody>
      </p:sp>
      <p:sp>
        <p:nvSpPr>
          <p:cNvPr id="3" name="Symbol zastępczy zawartości 2"/>
          <p:cNvSpPr>
            <a:spLocks noGrp="1"/>
          </p:cNvSpPr>
          <p:nvPr>
            <p:ph idx="1"/>
          </p:nvPr>
        </p:nvSpPr>
        <p:spPr>
          <a:xfrm>
            <a:off x="1143000" y="1539433"/>
            <a:ext cx="9872871" cy="4896091"/>
          </a:xfrm>
        </p:spPr>
        <p:txBody>
          <a:bodyPr>
            <a:normAutofit fontScale="55000" lnSpcReduction="20000"/>
          </a:bodyPr>
          <a:lstStyle/>
          <a:p>
            <a:pPr>
              <a:buNone/>
            </a:pPr>
            <a:r>
              <a:rPr lang="pl-PL" sz="2900" dirty="0" smtClean="0"/>
              <a:t>Oto przykładowe odpowiedzi młodych respondentów na zdania, będące wskaźnikami uzależnienia, rozwijającego się pomimo sygnałów ostrzegawczych:</a:t>
            </a:r>
          </a:p>
          <a:p>
            <a:r>
              <a:rPr lang="pl-PL" sz="2900" dirty="0" smtClean="0"/>
              <a:t>Odczuwam ból w nadgarstku lub karku podczas korzystania z telefonu, </a:t>
            </a:r>
            <a:r>
              <a:rPr lang="pl-PL" sz="2900" dirty="0" err="1" smtClean="0"/>
              <a:t>smartfonu</a:t>
            </a:r>
            <a:r>
              <a:rPr lang="pl-PL" sz="2900" dirty="0" smtClean="0"/>
              <a:t> – 18 proc. na TAK</a:t>
            </a:r>
            <a:br>
              <a:rPr lang="pl-PL" sz="2900" dirty="0" smtClean="0"/>
            </a:br>
            <a:endParaRPr lang="pl-PL" sz="2900" dirty="0" smtClean="0"/>
          </a:p>
          <a:p>
            <a:r>
              <a:rPr lang="pl-PL" sz="2900" dirty="0" smtClean="0"/>
              <a:t>Miewam zawroty głowy lub pogorszenie wzroku z powodu nadmiernego używania telefonu, </a:t>
            </a:r>
            <a:r>
              <a:rPr lang="pl-PL" sz="2900" dirty="0" err="1" smtClean="0"/>
              <a:t>smartfonu</a:t>
            </a:r>
            <a:r>
              <a:rPr lang="pl-PL" sz="2900" dirty="0" smtClean="0"/>
              <a:t> – 20 proc. na TAK</a:t>
            </a:r>
            <a:br>
              <a:rPr lang="pl-PL" sz="2900" dirty="0" smtClean="0"/>
            </a:br>
            <a:endParaRPr lang="pl-PL" sz="2900" dirty="0" smtClean="0"/>
          </a:p>
          <a:p>
            <a:r>
              <a:rPr lang="pl-PL" sz="2900" dirty="0" smtClean="0"/>
              <a:t>Bywam zmęczony i niewyspany z powodu nadmiernego używania telefonu, </a:t>
            </a:r>
            <a:r>
              <a:rPr lang="pl-PL" sz="2900" dirty="0" err="1" smtClean="0"/>
              <a:t>smartfonu</a:t>
            </a:r>
            <a:r>
              <a:rPr lang="pl-PL" sz="2900" dirty="0" smtClean="0"/>
              <a:t> – 26 proc. na TAK</a:t>
            </a:r>
            <a:br>
              <a:rPr lang="pl-PL" sz="2900" dirty="0" smtClean="0"/>
            </a:br>
            <a:endParaRPr lang="pl-PL" sz="2900" dirty="0" smtClean="0"/>
          </a:p>
          <a:p>
            <a:r>
              <a:rPr lang="pl-PL" sz="2900" dirty="0" smtClean="0"/>
              <a:t>Nie jestem w stanie wytrzymać/funkcjonować bez telefonu, </a:t>
            </a:r>
            <a:r>
              <a:rPr lang="pl-PL" sz="2900" dirty="0" err="1" smtClean="0"/>
              <a:t>smartfonu</a:t>
            </a:r>
            <a:r>
              <a:rPr lang="pl-PL" sz="2900" dirty="0" smtClean="0"/>
              <a:t> – 27 proc. na TAK</a:t>
            </a:r>
            <a:br>
              <a:rPr lang="pl-PL" sz="2900" dirty="0" smtClean="0"/>
            </a:br>
            <a:endParaRPr lang="pl-PL" sz="2900" dirty="0" smtClean="0"/>
          </a:p>
          <a:p>
            <a:r>
              <a:rPr lang="pl-PL" sz="2900" dirty="0" smtClean="0"/>
              <a:t>Odczuwam potrzebę używania telefonu/</a:t>
            </a:r>
            <a:r>
              <a:rPr lang="pl-PL" sz="2900" dirty="0" err="1" smtClean="0"/>
              <a:t>smartfonu</a:t>
            </a:r>
            <a:r>
              <a:rPr lang="pl-PL" sz="2900" dirty="0" smtClean="0"/>
              <a:t> zaraz po tym, jak przestaję go używać – 26 proc. na TAK</a:t>
            </a:r>
            <a:br>
              <a:rPr lang="pl-PL" sz="2900" dirty="0" smtClean="0"/>
            </a:br>
            <a:endParaRPr lang="pl-PL" sz="2900" dirty="0" smtClean="0"/>
          </a:p>
          <a:p>
            <a:r>
              <a:rPr lang="pl-PL" sz="2900" dirty="0" smtClean="0"/>
              <a:t>Nic nie jest tak przyjemne jak korzystanie z mojego telefonu/</a:t>
            </a:r>
            <a:r>
              <a:rPr lang="pl-PL" sz="2900" dirty="0" err="1" smtClean="0"/>
              <a:t>smartfonu</a:t>
            </a:r>
            <a:r>
              <a:rPr lang="pl-PL" sz="2900" dirty="0" smtClean="0"/>
              <a:t> – 22 proc. na TAK</a:t>
            </a:r>
            <a:br>
              <a:rPr lang="pl-PL" sz="2900" dirty="0" smtClean="0"/>
            </a:br>
            <a:endParaRPr lang="pl-PL" sz="2900" dirty="0" smtClean="0"/>
          </a:p>
          <a:p>
            <a:r>
              <a:rPr lang="pl-PL" sz="2900" dirty="0" smtClean="0"/>
              <a:t>Zaniedbuję zaplanowane czynności lub obowiązki z powodu używania telefonu, </a:t>
            </a:r>
            <a:r>
              <a:rPr lang="pl-PL" sz="2900" dirty="0" err="1" smtClean="0"/>
              <a:t>smartfonu</a:t>
            </a:r>
            <a:r>
              <a:rPr lang="pl-PL" sz="2900" dirty="0" smtClean="0"/>
              <a:t> – 26 proc. na TAK</a:t>
            </a:r>
            <a:br>
              <a:rPr lang="pl-PL" sz="2900" dirty="0" smtClean="0"/>
            </a:br>
            <a:endParaRPr lang="pl-PL" sz="2900" dirty="0" smtClean="0"/>
          </a:p>
          <a:p>
            <a:r>
              <a:rPr lang="pl-PL" sz="2900" dirty="0" smtClean="0"/>
              <a:t>Czuję się zniecierpliwiony i </a:t>
            </a:r>
            <a:r>
              <a:rPr lang="pl-PL" sz="2900" dirty="0" smtClean="0"/>
              <a:t> zdenerwowany</a:t>
            </a:r>
            <a:r>
              <a:rPr lang="pl-PL" sz="2900" dirty="0" smtClean="0"/>
              <a:t> gdy nie mogę skorzystać z mojego telefonu, </a:t>
            </a:r>
            <a:r>
              <a:rPr lang="pl-PL" sz="2900" dirty="0" err="1" smtClean="0"/>
              <a:t>smartfonu</a:t>
            </a:r>
            <a:r>
              <a:rPr lang="pl-PL" sz="2900" dirty="0" smtClean="0"/>
              <a:t> – 27 proc. na TAK</a:t>
            </a:r>
          </a:p>
          <a:p>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Badania psychologiczne</a:t>
            </a:r>
            <a:endParaRPr lang="pl-PL" dirty="0"/>
          </a:p>
        </p:txBody>
      </p:sp>
      <p:sp>
        <p:nvSpPr>
          <p:cNvPr id="3" name="Symbol zastępczy zawartości 2"/>
          <p:cNvSpPr>
            <a:spLocks noGrp="1"/>
          </p:cNvSpPr>
          <p:nvPr>
            <p:ph idx="1"/>
          </p:nvPr>
        </p:nvSpPr>
        <p:spPr/>
        <p:txBody>
          <a:bodyPr/>
          <a:lstStyle/>
          <a:p>
            <a:r>
              <a:rPr lang="pl-PL" dirty="0" smtClean="0"/>
              <a:t>Wyniki wielu badań dotyczących nadużywania </a:t>
            </a:r>
            <a:r>
              <a:rPr lang="pl-PL" dirty="0" err="1" smtClean="0"/>
              <a:t>internetu</a:t>
            </a:r>
            <a:r>
              <a:rPr lang="pl-PL" dirty="0" smtClean="0"/>
              <a:t> wskazują na czynniki osobowościowe oraz szeroko pojęte problemy psychiczne, które korelują z nadmiernym używaniem </a:t>
            </a:r>
            <a:r>
              <a:rPr lang="pl-PL" dirty="0" err="1" smtClean="0"/>
              <a:t>internetu</a:t>
            </a:r>
            <a:r>
              <a:rPr lang="pl-PL" dirty="0" smtClean="0"/>
              <a:t>. </a:t>
            </a:r>
            <a:endParaRPr lang="pl-PL" dirty="0" smtClean="0"/>
          </a:p>
          <a:p>
            <a:r>
              <a:rPr lang="pl-PL" dirty="0" smtClean="0"/>
              <a:t>Najczęściej wymieniane są tu następujące cechy (Majchrzak, 2010; Augustynek, 2010): depresja, introwersja, </a:t>
            </a:r>
            <a:r>
              <a:rPr lang="pl-PL" dirty="0" err="1" smtClean="0"/>
              <a:t>neurotyzm</a:t>
            </a:r>
            <a:r>
              <a:rPr lang="pl-PL" dirty="0" smtClean="0"/>
              <a:t>, nadmierna wrażliwość, nieśmiałość; współwystępowanie innych nałogów; niska samoocena, przeżywanie niepewności, niskie poczucie sprawstwa; negatywne strategie radzenia sobie ze stresem</a:t>
            </a:r>
            <a:r>
              <a:rPr lang="pl-PL" dirty="0" smtClean="0"/>
              <a:t>.</a:t>
            </a:r>
          </a:p>
          <a:p>
            <a:r>
              <a:rPr lang="pl-PL" dirty="0" smtClean="0"/>
              <a:t> </a:t>
            </a:r>
            <a:r>
              <a:rPr lang="pl-PL" dirty="0" smtClean="0"/>
              <a:t>Ponadto — jak wskazują badania — nadużywaniu </a:t>
            </a:r>
            <a:r>
              <a:rPr lang="pl-PL" dirty="0" err="1" smtClean="0"/>
              <a:t>internetu</a:t>
            </a:r>
            <a:r>
              <a:rPr lang="pl-PL" dirty="0" smtClean="0"/>
              <a:t> może towarzyszyć zarówno społeczna izolacja (</a:t>
            </a:r>
            <a:r>
              <a:rPr lang="pl-PL" dirty="0" err="1" smtClean="0"/>
              <a:t>Weiser</a:t>
            </a:r>
            <a:r>
              <a:rPr lang="pl-PL" dirty="0" smtClean="0"/>
              <a:t>, 2004), poczucie lęku, depresja oraz myśli samobójcze (Kim i in., 2005; </a:t>
            </a:r>
            <a:r>
              <a:rPr lang="pl-PL" dirty="0" err="1" smtClean="0"/>
              <a:t>Kraut</a:t>
            </a:r>
            <a:r>
              <a:rPr lang="pl-PL" dirty="0" smtClean="0"/>
              <a:t> i in., 2008; Sanders, Field, 2000), jak i skłonność do bardziej agresywnych </a:t>
            </a:r>
            <a:r>
              <a:rPr lang="pl-PL" dirty="0" smtClean="0"/>
              <a:t>zachowań.</a:t>
            </a: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descr="pobrane (1).jpg"/>
          <p:cNvPicPr>
            <a:picLocks noGrp="1" noChangeAspect="1"/>
          </p:cNvPicPr>
          <p:nvPr>
            <p:ph idx="1"/>
          </p:nvPr>
        </p:nvPicPr>
        <p:blipFill>
          <a:blip r:embed="rId2"/>
          <a:stretch>
            <a:fillRect/>
          </a:stretch>
        </p:blipFill>
        <p:spPr>
          <a:xfrm>
            <a:off x="2842765" y="2510117"/>
            <a:ext cx="6427777" cy="1958340"/>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powerful-illustrations-addiction-technology-43__605.jpg"/>
          <p:cNvPicPr>
            <a:picLocks noChangeAspect="1"/>
          </p:cNvPicPr>
          <p:nvPr/>
        </p:nvPicPr>
        <p:blipFill>
          <a:blip r:embed="rId2"/>
          <a:stretch>
            <a:fillRect/>
          </a:stretch>
        </p:blipFill>
        <p:spPr>
          <a:xfrm>
            <a:off x="411257" y="684679"/>
            <a:ext cx="4017308" cy="2423665"/>
          </a:xfrm>
          <a:prstGeom prst="rect">
            <a:avLst/>
          </a:prstGeom>
        </p:spPr>
      </p:pic>
      <p:pic>
        <p:nvPicPr>
          <p:cNvPr id="3" name="Obraz 2" descr="powerful-illustrations-addiction-technology-63__605.jpg"/>
          <p:cNvPicPr>
            <a:picLocks noChangeAspect="1"/>
          </p:cNvPicPr>
          <p:nvPr/>
        </p:nvPicPr>
        <p:blipFill>
          <a:blip r:embed="rId3"/>
          <a:stretch>
            <a:fillRect/>
          </a:stretch>
        </p:blipFill>
        <p:spPr>
          <a:xfrm>
            <a:off x="402292" y="3217432"/>
            <a:ext cx="4026273" cy="2874958"/>
          </a:xfrm>
          <a:prstGeom prst="rect">
            <a:avLst/>
          </a:prstGeom>
        </p:spPr>
      </p:pic>
      <p:pic>
        <p:nvPicPr>
          <p:cNvPr id="4" name="Obraz 3" descr="satirical-illustrations-addiction-technology-22__605.jpg"/>
          <p:cNvPicPr>
            <a:picLocks noChangeAspect="1"/>
          </p:cNvPicPr>
          <p:nvPr/>
        </p:nvPicPr>
        <p:blipFill>
          <a:blip r:embed="rId4"/>
          <a:stretch>
            <a:fillRect/>
          </a:stretch>
        </p:blipFill>
        <p:spPr>
          <a:xfrm>
            <a:off x="4491318" y="712992"/>
            <a:ext cx="2893330" cy="4127180"/>
          </a:xfrm>
          <a:prstGeom prst="rect">
            <a:avLst/>
          </a:prstGeom>
        </p:spPr>
      </p:pic>
      <p:pic>
        <p:nvPicPr>
          <p:cNvPr id="5" name="Obraz 4" descr="satirical-illustrations-addiction-technology-26__605.jpg"/>
          <p:cNvPicPr>
            <a:picLocks noChangeAspect="1"/>
          </p:cNvPicPr>
          <p:nvPr/>
        </p:nvPicPr>
        <p:blipFill>
          <a:blip r:embed="rId5"/>
          <a:stretch>
            <a:fillRect/>
          </a:stretch>
        </p:blipFill>
        <p:spPr>
          <a:xfrm>
            <a:off x="8316052" y="735106"/>
            <a:ext cx="3230490" cy="3032922"/>
          </a:xfrm>
          <a:prstGeom prst="rect">
            <a:avLst/>
          </a:prstGeom>
        </p:spPr>
      </p:pic>
      <p:pic>
        <p:nvPicPr>
          <p:cNvPr id="6" name="Obraz 5" descr="satirical-illustrations-addiction-technology-31__605.jpg"/>
          <p:cNvPicPr>
            <a:picLocks noChangeAspect="1"/>
          </p:cNvPicPr>
          <p:nvPr/>
        </p:nvPicPr>
        <p:blipFill>
          <a:blip r:embed="rId6"/>
          <a:stretch>
            <a:fillRect/>
          </a:stretch>
        </p:blipFill>
        <p:spPr>
          <a:xfrm>
            <a:off x="8435788" y="3850341"/>
            <a:ext cx="3281082" cy="2429435"/>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t>
            </a:r>
            <a:r>
              <a:rPr lang="pl-PL" dirty="0" smtClean="0"/>
              <a:t>drowie psychiczne dorosłych</a:t>
            </a:r>
            <a:endParaRPr lang="pl-PL" dirty="0"/>
          </a:p>
        </p:txBody>
      </p:sp>
      <p:sp>
        <p:nvSpPr>
          <p:cNvPr id="3" name="Symbol zastępczy zawartości 2"/>
          <p:cNvSpPr>
            <a:spLocks noGrp="1"/>
          </p:cNvSpPr>
          <p:nvPr>
            <p:ph idx="1"/>
          </p:nvPr>
        </p:nvSpPr>
        <p:spPr/>
        <p:txBody>
          <a:bodyPr/>
          <a:lstStyle/>
          <a:p>
            <a:pPr marL="45720" indent="0">
              <a:buNone/>
            </a:pPr>
            <a:r>
              <a:rPr lang="pl-PL" dirty="0" smtClean="0"/>
              <a:t>Badania w Europie, USA, Kanadzie wykazały korelacje:</a:t>
            </a:r>
          </a:p>
          <a:p>
            <a:pPr marL="45720" indent="0">
              <a:buNone/>
            </a:pPr>
            <a:endParaRPr lang="pl-PL" dirty="0" smtClean="0"/>
          </a:p>
          <a:p>
            <a:pPr>
              <a:buFontTx/>
              <a:buChar char="-"/>
            </a:pPr>
            <a:r>
              <a:rPr lang="pl-PL" dirty="0" smtClean="0"/>
              <a:t>Nadużywanie</a:t>
            </a:r>
            <a:endParaRPr lang="pl-PL" dirty="0" smtClean="0"/>
          </a:p>
          <a:p>
            <a:pPr marL="45720" indent="0">
              <a:buNone/>
            </a:pPr>
            <a:r>
              <a:rPr lang="pl-PL" dirty="0" err="1" smtClean="0"/>
              <a:t>Social</a:t>
            </a:r>
            <a:r>
              <a:rPr lang="pl-PL" dirty="0" smtClean="0"/>
              <a:t> media                                            </a:t>
            </a:r>
            <a:r>
              <a:rPr lang="pl-PL" dirty="0" smtClean="0"/>
              <a:t>Lęk, depresja oraz </a:t>
            </a:r>
            <a:r>
              <a:rPr lang="pl-PL" dirty="0" smtClean="0"/>
              <a:t>stres</a:t>
            </a:r>
          </a:p>
          <a:p>
            <a:endParaRPr lang="pl-PL" dirty="0"/>
          </a:p>
        </p:txBody>
      </p:sp>
      <p:sp>
        <p:nvSpPr>
          <p:cNvPr id="4" name="Strzałka w górę 3"/>
          <p:cNvSpPr/>
          <p:nvPr/>
        </p:nvSpPr>
        <p:spPr>
          <a:xfrm>
            <a:off x="3327340" y="2879105"/>
            <a:ext cx="688847" cy="12177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Strzałka w górę 4"/>
          <p:cNvSpPr/>
          <p:nvPr/>
        </p:nvSpPr>
        <p:spPr>
          <a:xfrm>
            <a:off x="8419223" y="2807568"/>
            <a:ext cx="644094" cy="124448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 xmlns:p14="http://schemas.microsoft.com/office/powerpoint/2010/main" val="769291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Percepcja</a:t>
            </a:r>
            <a:endParaRPr lang="pl-PL" dirty="0"/>
          </a:p>
        </p:txBody>
      </p:sp>
      <p:sp>
        <p:nvSpPr>
          <p:cNvPr id="3" name="Symbol zastępczy tekstu 2"/>
          <p:cNvSpPr>
            <a:spLocks noGrp="1"/>
          </p:cNvSpPr>
          <p:nvPr>
            <p:ph type="body" idx="1"/>
          </p:nvPr>
        </p:nvSpPr>
        <p:spPr/>
        <p:txBody>
          <a:bodyPr/>
          <a:lstStyle/>
          <a:p>
            <a:r>
              <a:rPr lang="pl-PL" dirty="0" smtClean="0"/>
              <a:t>Urodzeni przed 2000r.</a:t>
            </a:r>
            <a:endParaRPr lang="pl-PL" dirty="0"/>
          </a:p>
        </p:txBody>
      </p:sp>
      <p:pic>
        <p:nvPicPr>
          <p:cNvPr id="7" name="Symbol zastępczy zawartości 6"/>
          <p:cNvPicPr>
            <a:picLocks noGrp="1" noChangeAspect="1"/>
          </p:cNvPicPr>
          <p:nvPr>
            <p:ph sz="half" idx="2"/>
          </p:nvPr>
        </p:nvPicPr>
        <p:blipFill>
          <a:blip r:embed="rId2">
            <a:extLst>
              <a:ext uri="{28A0092B-C50C-407E-A947-70E740481C1C}">
                <a14:useLocalDpi xmlns="" xmlns:a14="http://schemas.microsoft.com/office/drawing/2010/main" val="0"/>
              </a:ext>
            </a:extLst>
          </a:blip>
          <a:stretch>
            <a:fillRect/>
          </a:stretch>
        </p:blipFill>
        <p:spPr>
          <a:xfrm>
            <a:off x="1143000" y="3226210"/>
            <a:ext cx="3264408" cy="2369503"/>
          </a:xfrm>
        </p:spPr>
      </p:pic>
      <p:sp>
        <p:nvSpPr>
          <p:cNvPr id="5" name="Symbol zastępczy tekstu 4"/>
          <p:cNvSpPr>
            <a:spLocks noGrp="1"/>
          </p:cNvSpPr>
          <p:nvPr>
            <p:ph type="body" sz="quarter" idx="3"/>
          </p:nvPr>
        </p:nvSpPr>
        <p:spPr/>
        <p:txBody>
          <a:bodyPr/>
          <a:lstStyle/>
          <a:p>
            <a:r>
              <a:rPr lang="pl-PL" dirty="0" smtClean="0"/>
              <a:t>Urodzeni po 2000 r. (</a:t>
            </a:r>
            <a:r>
              <a:rPr lang="pl-PL" dirty="0" err="1" smtClean="0"/>
              <a:t>generation</a:t>
            </a:r>
            <a:r>
              <a:rPr lang="pl-PL" dirty="0" smtClean="0"/>
              <a:t> C.)</a:t>
            </a:r>
            <a:endParaRPr lang="pl-PL" dirty="0"/>
          </a:p>
        </p:txBody>
      </p:sp>
      <p:pic>
        <p:nvPicPr>
          <p:cNvPr id="8" name="Symbol zastępczy zawartości 7"/>
          <p:cNvPicPr>
            <a:picLocks noGrp="1" noChangeAspect="1"/>
          </p:cNvPicPr>
          <p:nvPr>
            <p:ph sz="quarter" idx="4"/>
          </p:nvPr>
        </p:nvPicPr>
        <p:blipFill>
          <a:blip r:embed="rId3">
            <a:extLst>
              <a:ext uri="{28A0092B-C50C-407E-A947-70E740481C1C}">
                <a14:useLocalDpi xmlns="" xmlns:a14="http://schemas.microsoft.com/office/drawing/2010/main" val="0"/>
              </a:ext>
            </a:extLst>
          </a:blip>
          <a:stretch>
            <a:fillRect/>
          </a:stretch>
        </p:blipFill>
        <p:spPr>
          <a:xfrm>
            <a:off x="6830569" y="3046382"/>
            <a:ext cx="2928080" cy="2418333"/>
          </a:xfrm>
        </p:spPr>
      </p:pic>
    </p:spTree>
    <p:extLst>
      <p:ext uri="{BB962C8B-B14F-4D97-AF65-F5344CB8AC3E}">
        <p14:creationId xmlns="" xmlns:p14="http://schemas.microsoft.com/office/powerpoint/2010/main" val="3710017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Najmłodsi</a:t>
            </a:r>
            <a:endParaRPr lang="pl-PL" dirty="0"/>
          </a:p>
        </p:txBody>
      </p:sp>
      <p:pic>
        <p:nvPicPr>
          <p:cNvPr id="4" name="Symbol zastępczy zawartości 3" descr="images.jpg"/>
          <p:cNvPicPr>
            <a:picLocks noGrp="1" noChangeAspect="1"/>
          </p:cNvPicPr>
          <p:nvPr>
            <p:ph idx="1"/>
          </p:nvPr>
        </p:nvPicPr>
        <p:blipFill>
          <a:blip r:embed="rId2"/>
          <a:stretch>
            <a:fillRect/>
          </a:stretch>
        </p:blipFill>
        <p:spPr>
          <a:xfrm>
            <a:off x="2386584" y="1682496"/>
            <a:ext cx="7223760" cy="4181394"/>
          </a:xfrm>
        </p:spPr>
      </p:pic>
      <p:pic>
        <p:nvPicPr>
          <p:cNvPr id="5" name="Obraz 4" descr="pobrane.jpg"/>
          <p:cNvPicPr>
            <a:picLocks noChangeAspect="1"/>
          </p:cNvPicPr>
          <p:nvPr/>
        </p:nvPicPr>
        <p:blipFill>
          <a:blip r:embed="rId3"/>
          <a:stretch>
            <a:fillRect/>
          </a:stretch>
        </p:blipFill>
        <p:spPr>
          <a:xfrm>
            <a:off x="8128056" y="621792"/>
            <a:ext cx="3361380" cy="1764030"/>
          </a:xfrm>
          <a:prstGeom prst="rect">
            <a:avLst/>
          </a:prstGeom>
        </p:spPr>
      </p:pic>
      <p:pic>
        <p:nvPicPr>
          <p:cNvPr id="6" name="Obraz 5" descr="images (2).jpg"/>
          <p:cNvPicPr>
            <a:picLocks noChangeAspect="1"/>
          </p:cNvPicPr>
          <p:nvPr/>
        </p:nvPicPr>
        <p:blipFill>
          <a:blip r:embed="rId4"/>
          <a:stretch>
            <a:fillRect/>
          </a:stretch>
        </p:blipFill>
        <p:spPr>
          <a:xfrm>
            <a:off x="6210524" y="796962"/>
            <a:ext cx="1653540" cy="1767840"/>
          </a:xfrm>
          <a:prstGeom prst="rect">
            <a:avLst/>
          </a:prstGeom>
        </p:spPr>
      </p:pic>
      <p:pic>
        <p:nvPicPr>
          <p:cNvPr id="7" name="Obraz 6" descr="images (3).jpg"/>
          <p:cNvPicPr>
            <a:picLocks noChangeAspect="1"/>
          </p:cNvPicPr>
          <p:nvPr/>
        </p:nvPicPr>
        <p:blipFill>
          <a:blip r:embed="rId5"/>
          <a:stretch>
            <a:fillRect/>
          </a:stretch>
        </p:blipFill>
        <p:spPr>
          <a:xfrm>
            <a:off x="4162986" y="904315"/>
            <a:ext cx="1714500" cy="17145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r>
            <a:br>
              <a:rPr lang="pl-PL" dirty="0" smtClean="0"/>
            </a:br>
            <a:r>
              <a:rPr lang="pl-PL" dirty="0" smtClean="0"/>
              <a:t>Korzystanie z urządzeń mobilnych przez małe dzieci w Polsce. Wyniki badania </a:t>
            </a:r>
            <a:r>
              <a:rPr lang="pl-PL" dirty="0" smtClean="0"/>
              <a:t>ilościowego*:</a:t>
            </a:r>
            <a:r>
              <a:rPr lang="pl-PL" dirty="0" smtClean="0"/>
              <a:t/>
            </a:r>
            <a:br>
              <a:rPr lang="pl-PL" dirty="0" smtClean="0"/>
            </a:br>
            <a:r>
              <a:rPr lang="pl-PL" dirty="0" smtClean="0"/>
              <a:t/>
            </a:r>
            <a:br>
              <a:rPr lang="pl-PL" dirty="0" smtClean="0"/>
            </a:br>
            <a:endParaRPr lang="pl-PL" dirty="0"/>
          </a:p>
        </p:txBody>
      </p:sp>
      <p:sp>
        <p:nvSpPr>
          <p:cNvPr id="3" name="Symbol zastępczy zawartości 2"/>
          <p:cNvSpPr>
            <a:spLocks noGrp="1"/>
          </p:cNvSpPr>
          <p:nvPr>
            <p:ph idx="1"/>
          </p:nvPr>
        </p:nvSpPr>
        <p:spPr>
          <a:xfrm>
            <a:off x="1152144" y="2029968"/>
            <a:ext cx="9872871" cy="4285488"/>
          </a:xfrm>
        </p:spPr>
        <p:txBody>
          <a:bodyPr/>
          <a:lstStyle/>
          <a:p>
            <a:r>
              <a:rPr lang="pl-PL" dirty="0" smtClean="0"/>
              <a:t>64% dzieci w wieku od 6 miesięcy do 6,5 lat korzysta z urządzeń mobilnych, </a:t>
            </a:r>
          </a:p>
          <a:p>
            <a:r>
              <a:rPr lang="pl-PL" dirty="0" smtClean="0"/>
              <a:t>25% - </a:t>
            </a:r>
            <a:r>
              <a:rPr lang="pl-PL" dirty="0" smtClean="0"/>
              <a:t>codziennie, </a:t>
            </a:r>
            <a:endParaRPr lang="pl-PL" dirty="0" smtClean="0"/>
          </a:p>
          <a:p>
            <a:r>
              <a:rPr lang="pl-PL" dirty="0" smtClean="0"/>
              <a:t>26% dzieci posiada własne urządzenie </a:t>
            </a:r>
            <a:r>
              <a:rPr lang="pl-PL" dirty="0" smtClean="0"/>
              <a:t>mobilne, </a:t>
            </a:r>
            <a:endParaRPr lang="pl-PL" dirty="0" smtClean="0"/>
          </a:p>
          <a:p>
            <a:r>
              <a:rPr lang="pl-PL" dirty="0" smtClean="0"/>
              <a:t> 79% dzieci ogląda filmy, a 62% gra na </a:t>
            </a:r>
            <a:r>
              <a:rPr lang="pl-PL" dirty="0" err="1" smtClean="0"/>
              <a:t>smartfonie</a:t>
            </a:r>
            <a:r>
              <a:rPr lang="pl-PL" dirty="0" smtClean="0"/>
              <a:t> lub </a:t>
            </a:r>
            <a:r>
              <a:rPr lang="pl-PL" dirty="0" smtClean="0"/>
              <a:t>tablecie, </a:t>
            </a:r>
            <a:endParaRPr lang="pl-PL" dirty="0" smtClean="0"/>
          </a:p>
          <a:p>
            <a:r>
              <a:rPr lang="pl-PL" dirty="0" smtClean="0"/>
              <a:t>63% dzieci zdarzyło się bawić </a:t>
            </a:r>
            <a:r>
              <a:rPr lang="pl-PL" dirty="0" err="1" smtClean="0"/>
              <a:t>smartfonem</a:t>
            </a:r>
            <a:r>
              <a:rPr lang="pl-PL" dirty="0" smtClean="0"/>
              <a:t> lub tabletem bez konkretnego </a:t>
            </a:r>
            <a:r>
              <a:rPr lang="pl-PL" dirty="0" smtClean="0"/>
              <a:t>celu, </a:t>
            </a:r>
            <a:endParaRPr lang="pl-PL" dirty="0" smtClean="0"/>
          </a:p>
          <a:p>
            <a:r>
              <a:rPr lang="pl-PL" dirty="0" smtClean="0"/>
              <a:t> 69% rodziców udostępnia dzieciom urządzenia mobilne, kiedy muszą zająć się własnymi sprawami; 49% rodziców stosuje to jako rodzaj nagrody dla </a:t>
            </a:r>
            <a:r>
              <a:rPr lang="pl-PL" dirty="0" smtClean="0"/>
              <a:t>dziecka.</a:t>
            </a:r>
            <a:endParaRPr lang="pl-PL" dirty="0"/>
          </a:p>
        </p:txBody>
      </p:sp>
      <p:sp>
        <p:nvSpPr>
          <p:cNvPr id="4" name="pole tekstowe 3"/>
          <p:cNvSpPr txBox="1"/>
          <p:nvPr/>
        </p:nvSpPr>
        <p:spPr>
          <a:xfrm>
            <a:off x="6894576" y="5861304"/>
            <a:ext cx="3346704" cy="369332"/>
          </a:xfrm>
          <a:prstGeom prst="rect">
            <a:avLst/>
          </a:prstGeom>
          <a:noFill/>
        </p:spPr>
        <p:txBody>
          <a:bodyPr wrap="square" rtlCol="0">
            <a:spAutoFit/>
          </a:bodyPr>
          <a:lstStyle/>
          <a:p>
            <a:r>
              <a:rPr lang="pl-PL" dirty="0" smtClean="0"/>
              <a:t>*Fundacja Dzieci Niczyje</a:t>
            </a:r>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Jak smartfony wpływają na rozwój mózgu dziecka</a:t>
            </a:r>
            <a:endParaRPr lang="pl-PL" dirty="0"/>
          </a:p>
        </p:txBody>
      </p:sp>
      <p:sp>
        <p:nvSpPr>
          <p:cNvPr id="3" name="Symbol zastępczy zawartości 2"/>
          <p:cNvSpPr>
            <a:spLocks noGrp="1"/>
          </p:cNvSpPr>
          <p:nvPr>
            <p:ph idx="1"/>
          </p:nvPr>
        </p:nvSpPr>
        <p:spPr/>
        <p:txBody>
          <a:bodyPr>
            <a:normAutofit fontScale="92500"/>
          </a:bodyPr>
          <a:lstStyle/>
          <a:p>
            <a:pPr marL="45720" indent="0">
              <a:buNone/>
            </a:pPr>
            <a:r>
              <a:rPr lang="pl-PL" dirty="0"/>
              <a:t>Niekontrolowane używanie technologii cyfrowych prowadzi do rozległych zaburzeń w rozwoju </a:t>
            </a:r>
            <a:r>
              <a:rPr lang="pl-PL" dirty="0" smtClean="0"/>
              <a:t>dziecka.</a:t>
            </a:r>
          </a:p>
          <a:p>
            <a:pPr marL="45720" indent="0">
              <a:buNone/>
            </a:pPr>
            <a:r>
              <a:rPr lang="pl-PL" dirty="0" err="1"/>
              <a:t>National</a:t>
            </a:r>
            <a:r>
              <a:rPr lang="pl-PL" dirty="0"/>
              <a:t> </a:t>
            </a:r>
            <a:r>
              <a:rPr lang="pl-PL" dirty="0" err="1" smtClean="0"/>
              <a:t>Institute</a:t>
            </a:r>
            <a:r>
              <a:rPr lang="pl-PL" dirty="0" smtClean="0"/>
              <a:t> of </a:t>
            </a:r>
            <a:r>
              <a:rPr lang="pl-PL" dirty="0" err="1"/>
              <a:t>Health</a:t>
            </a:r>
            <a:r>
              <a:rPr lang="pl-PL" dirty="0"/>
              <a:t> wystartowała jakiś czas temu ze swoim eksperymentem kosztującym 300 milionów dolarów i właśnie podzieliła się z nami pierwszymi </a:t>
            </a:r>
            <a:r>
              <a:rPr lang="pl-PL" dirty="0" smtClean="0"/>
              <a:t>wynikami</a:t>
            </a:r>
          </a:p>
          <a:p>
            <a:pPr marL="45720" indent="0">
              <a:buNone/>
            </a:pPr>
            <a:r>
              <a:rPr lang="pl-PL" dirty="0"/>
              <a:t>4 tysięcy skanów dziecięcych </a:t>
            </a:r>
            <a:r>
              <a:rPr lang="pl-PL" dirty="0" smtClean="0"/>
              <a:t>mózgów  (9-10 latków)</a:t>
            </a:r>
          </a:p>
          <a:p>
            <a:pPr>
              <a:buFontTx/>
              <a:buChar char="-"/>
            </a:pPr>
            <a:r>
              <a:rPr lang="pl-PL" dirty="0" smtClean="0"/>
              <a:t>dzieci </a:t>
            </a:r>
            <a:r>
              <a:rPr lang="pl-PL" dirty="0"/>
              <a:t>spędzające z elektroniką ponad 2 godzinny dziennie wypadają słabiej w testach językowych i wymagających wnioskowania </a:t>
            </a:r>
            <a:endParaRPr lang="pl-PL" dirty="0" smtClean="0"/>
          </a:p>
          <a:p>
            <a:pPr>
              <a:buFontTx/>
              <a:buChar char="-"/>
            </a:pPr>
            <a:r>
              <a:rPr lang="pl-PL" dirty="0" err="1" smtClean="0"/>
              <a:t>u</a:t>
            </a:r>
            <a:r>
              <a:rPr lang="pl-PL" dirty="0" err="1" smtClean="0"/>
              <a:t>dzieci</a:t>
            </a:r>
            <a:r>
              <a:rPr lang="pl-PL" dirty="0" smtClean="0"/>
              <a:t> </a:t>
            </a:r>
            <a:r>
              <a:rPr lang="pl-PL" dirty="0"/>
              <a:t>spędzających z elektroniką ponad 7 godzin dziennie - u tych z kolei można zaobserwować zmniejszenie grubości kory mózgowej, która odpowiada za emocje, przetwarzanie sygnałów zmysłowych, ruch  czy procesy </a:t>
            </a:r>
            <a:r>
              <a:rPr lang="pl-PL" dirty="0" smtClean="0"/>
              <a:t>poznawcze</a:t>
            </a:r>
          </a:p>
          <a:p>
            <a:pPr marL="45720" indent="0">
              <a:buNone/>
            </a:pPr>
            <a:r>
              <a:rPr lang="pl-PL" dirty="0" smtClean="0">
                <a:solidFill>
                  <a:srgbClr val="FF0000"/>
                </a:solidFill>
              </a:rPr>
              <a:t>                                   interpretację </a:t>
            </a:r>
            <a:r>
              <a:rPr lang="pl-PL" dirty="0">
                <a:solidFill>
                  <a:srgbClr val="FF0000"/>
                </a:solidFill>
              </a:rPr>
              <a:t>danych ze świata fizycznego</a:t>
            </a:r>
            <a:endParaRPr lang="pl-PL" dirty="0" smtClean="0">
              <a:solidFill>
                <a:srgbClr val="FF0000"/>
              </a:solidFill>
            </a:endParaRPr>
          </a:p>
        </p:txBody>
      </p:sp>
    </p:spTree>
    <p:extLst>
      <p:ext uri="{BB962C8B-B14F-4D97-AF65-F5344CB8AC3E}">
        <p14:creationId xmlns="" xmlns:p14="http://schemas.microsoft.com/office/powerpoint/2010/main" val="2872653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38225" y="333375"/>
            <a:ext cx="9875520" cy="1356360"/>
          </a:xfrm>
        </p:spPr>
        <p:txBody>
          <a:bodyPr/>
          <a:lstStyle/>
          <a:p>
            <a:r>
              <a:rPr lang="pl-PL" dirty="0" smtClean="0"/>
              <a:t>Rozwój mowy </a:t>
            </a:r>
            <a:endParaRPr lang="pl-PL" dirty="0"/>
          </a:p>
        </p:txBody>
      </p:sp>
      <p:sp>
        <p:nvSpPr>
          <p:cNvPr id="3" name="Symbol zastępczy zawartości 2"/>
          <p:cNvSpPr>
            <a:spLocks noGrp="1"/>
          </p:cNvSpPr>
          <p:nvPr>
            <p:ph idx="1"/>
          </p:nvPr>
        </p:nvSpPr>
        <p:spPr>
          <a:xfrm>
            <a:off x="914401" y="1381125"/>
            <a:ext cx="10091946" cy="4457700"/>
          </a:xfrm>
        </p:spPr>
        <p:txBody>
          <a:bodyPr>
            <a:normAutofit/>
          </a:bodyPr>
          <a:lstStyle/>
          <a:p>
            <a:r>
              <a:rPr lang="pl-PL" dirty="0" smtClean="0"/>
              <a:t>Aby zrozumieć mechanizm oddziaływania urządzeń mobilnych na rozwój mowy dziecka, należy wiedzieć, że mózg człowieka zbudowany jest z dwóch półkul. </a:t>
            </a:r>
            <a:endParaRPr lang="pl-PL" dirty="0" smtClean="0"/>
          </a:p>
          <a:p>
            <a:pPr>
              <a:buNone/>
            </a:pPr>
            <a:endParaRPr lang="pl-PL" dirty="0" smtClean="0"/>
          </a:p>
          <a:p>
            <a:pPr>
              <a:buNone/>
            </a:pPr>
            <a:endParaRPr lang="pl-PL" dirty="0" smtClean="0"/>
          </a:p>
          <a:p>
            <a:endParaRPr lang="pl-PL" dirty="0"/>
          </a:p>
        </p:txBody>
      </p:sp>
      <p:pic>
        <p:nvPicPr>
          <p:cNvPr id="5" name="Obraz 4" descr="Brain-Left-vs-Right.png"/>
          <p:cNvPicPr>
            <a:picLocks noChangeAspect="1"/>
          </p:cNvPicPr>
          <p:nvPr/>
        </p:nvPicPr>
        <p:blipFill>
          <a:blip r:embed="rId3"/>
          <a:stretch>
            <a:fillRect/>
          </a:stretch>
        </p:blipFill>
        <p:spPr>
          <a:xfrm>
            <a:off x="2867025" y="2261295"/>
            <a:ext cx="5505450" cy="395704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Rozwój mowy </a:t>
            </a:r>
            <a:endParaRPr lang="pl-PL" dirty="0"/>
          </a:p>
        </p:txBody>
      </p:sp>
      <p:sp>
        <p:nvSpPr>
          <p:cNvPr id="3" name="Symbol zastępczy zawartości 2"/>
          <p:cNvSpPr>
            <a:spLocks noGrp="1"/>
          </p:cNvSpPr>
          <p:nvPr>
            <p:ph idx="1"/>
          </p:nvPr>
        </p:nvSpPr>
        <p:spPr/>
        <p:txBody>
          <a:bodyPr>
            <a:normAutofit fontScale="92500" lnSpcReduction="20000"/>
          </a:bodyPr>
          <a:lstStyle/>
          <a:p>
            <a:pPr>
              <a:buNone/>
            </a:pPr>
            <a:r>
              <a:rPr lang="pl-PL" dirty="0" smtClean="0"/>
              <a:t>Prawa półkula blokuje lewą, a w efekcie tego </a:t>
            </a:r>
            <a:r>
              <a:rPr lang="pl-PL" b="1" dirty="0" smtClean="0"/>
              <a:t>mowa rozwija się z opóźnieniem</a:t>
            </a:r>
            <a:r>
              <a:rPr lang="pl-PL" dirty="0" smtClean="0"/>
              <a:t>. Przewaga bodźców prawopółkulowych powoduje zaburzenie naturalnego, zdrowego rozwoju mowy. Na co zatem wpływa stałe blokowanie językowej półkuli mózgu u dziecka?</a:t>
            </a:r>
          </a:p>
          <a:p>
            <a:r>
              <a:rPr lang="pl-PL" b="1" dirty="0" smtClean="0"/>
              <a:t>Język nie rozwija się lub rozwija się z wielkim opóźnieniem.</a:t>
            </a:r>
            <a:endParaRPr lang="pl-PL" dirty="0" smtClean="0"/>
          </a:p>
          <a:p>
            <a:r>
              <a:rPr lang="pl-PL" dirty="0" smtClean="0"/>
              <a:t>Brak odpowiedniej stymulacji do nauki mowy.</a:t>
            </a:r>
          </a:p>
          <a:p>
            <a:r>
              <a:rPr lang="pl-PL" dirty="0" smtClean="0"/>
              <a:t>Mowa ulega schematyzacji, zasób słów jest niewielki.</a:t>
            </a:r>
          </a:p>
          <a:p>
            <a:r>
              <a:rPr lang="pl-PL" dirty="0" smtClean="0"/>
              <a:t>Pojawia się niepełne rozumienie języka.</a:t>
            </a:r>
          </a:p>
          <a:p>
            <a:r>
              <a:rPr lang="pl-PL" dirty="0" smtClean="0"/>
              <a:t>Komunikowanie się za pomocą krzyku lub płaczu.</a:t>
            </a:r>
          </a:p>
          <a:p>
            <a:r>
              <a:rPr lang="pl-PL" dirty="0" smtClean="0"/>
              <a:t>Brak zainteresowania książkami, układankami, obrazkami.</a:t>
            </a:r>
          </a:p>
          <a:p>
            <a:r>
              <a:rPr lang="pl-PL" dirty="0" smtClean="0"/>
              <a:t>Osłabione relacje z rodzicami.</a:t>
            </a:r>
          </a:p>
          <a:p>
            <a:r>
              <a:rPr lang="pl-PL" dirty="0" smtClean="0"/>
              <a:t>Nieumiejętność komunikowania się z rówieśnikami</a:t>
            </a:r>
          </a:p>
          <a:p>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Co czeka dziecko spędzające zbyt dużo czasu przed ekranem?</a:t>
            </a:r>
            <a:endParaRPr lang="pl-PL" dirty="0"/>
          </a:p>
        </p:txBody>
      </p:sp>
      <p:sp>
        <p:nvSpPr>
          <p:cNvPr id="3" name="Symbol zastępczy zawartości 2"/>
          <p:cNvSpPr>
            <a:spLocks noGrp="1"/>
          </p:cNvSpPr>
          <p:nvPr>
            <p:ph idx="1"/>
          </p:nvPr>
        </p:nvSpPr>
        <p:spPr/>
        <p:txBody>
          <a:bodyPr/>
          <a:lstStyle/>
          <a:p>
            <a:r>
              <a:rPr lang="pl-PL" dirty="0" smtClean="0"/>
              <a:t>Jest pozbawione obcowania z drugim człowiekiem.</a:t>
            </a:r>
          </a:p>
          <a:p>
            <a:r>
              <a:rPr lang="pl-PL" dirty="0" smtClean="0"/>
              <a:t>Jego słownictwo nie wzbogaca się, nie umie budować zdań.</a:t>
            </a:r>
          </a:p>
          <a:p>
            <a:r>
              <a:rPr lang="pl-PL" dirty="0" smtClean="0"/>
              <a:t>Mowa i artykulacja nie mają okazji do rozwijania się w naturalnych sytuacjach komunikacyjnych.</a:t>
            </a:r>
          </a:p>
          <a:p>
            <a:r>
              <a:rPr lang="pl-PL" dirty="0" smtClean="0"/>
              <a:t>Jest narażone na późniejsze problemy w nauce.</a:t>
            </a:r>
          </a:p>
          <a:p>
            <a:r>
              <a:rPr lang="pl-PL" dirty="0" smtClean="0"/>
              <a:t>Ma problemy ze słuchaniem tekstu pisanego, nie umie opowiedzieć obejrzanej bajki czy historyjki obrazkowej.</a:t>
            </a:r>
          </a:p>
          <a:p>
            <a:endParaRPr lang="pl-P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dstawa">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 xmlns:thm15="http://schemas.microsoft.com/office/thememl/2012/main" name="Basis" id="{5665723A-49BA-4B57-8411-A56F8F207965}" vid="{90E45F77-AEFC-46EF-A7C1-5B338C297B02}"/>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TM03457444[[fn=Podstawa]]</Template>
  <TotalTime>8062</TotalTime>
  <Words>1691</Words>
  <Application>Microsoft Office PowerPoint</Application>
  <PresentationFormat>Niestandardowy</PresentationFormat>
  <Paragraphs>149</Paragraphs>
  <Slides>28</Slides>
  <Notes>4</Notes>
  <HiddenSlides>0</HiddenSlides>
  <MMClips>0</MMClips>
  <ScaleCrop>false</ScaleCrop>
  <HeadingPairs>
    <vt:vector size="4" baseType="variant">
      <vt:variant>
        <vt:lpstr>Motyw</vt:lpstr>
      </vt:variant>
      <vt:variant>
        <vt:i4>1</vt:i4>
      </vt:variant>
      <vt:variant>
        <vt:lpstr>Tytuły slajdów</vt:lpstr>
      </vt:variant>
      <vt:variant>
        <vt:i4>28</vt:i4>
      </vt:variant>
    </vt:vector>
  </HeadingPairs>
  <TitlesOfParts>
    <vt:vector size="29" baseType="lpstr">
      <vt:lpstr>Podstawa</vt:lpstr>
      <vt:lpstr> „Technologiczny zawrót głowy” a promocja zdrowia psychicznego dzieci i młodzieży</vt:lpstr>
      <vt:lpstr>Ile czasu by dotrzeć do 50 mil użytkowników?</vt:lpstr>
      <vt:lpstr>Percepcja</vt:lpstr>
      <vt:lpstr>Najmłodsi</vt:lpstr>
      <vt:lpstr> Korzystanie z urządzeń mobilnych przez małe dzieci w Polsce. Wyniki badania ilościowego*:  </vt:lpstr>
      <vt:lpstr>Jak smartfony wpływają na rozwój mózgu dziecka</vt:lpstr>
      <vt:lpstr>Rozwój mowy </vt:lpstr>
      <vt:lpstr>Rozwój mowy </vt:lpstr>
      <vt:lpstr>Co czeka dziecko spędzające zbyt dużo czasu przed ekranem?</vt:lpstr>
      <vt:lpstr>Kampania Społeczna: Mama, tata, tablet</vt:lpstr>
      <vt:lpstr>Nowe technologie</vt:lpstr>
      <vt:lpstr>Zagrożenia dla dzieci i młodzieży związane  z treściami internetowymi </vt:lpstr>
      <vt:lpstr>Slajd 13</vt:lpstr>
      <vt:lpstr>Dzieci i młodzież w internecie (CBOS, 2018)</vt:lpstr>
      <vt:lpstr>Dzieci i młodzież w internecie (CBOS, 2018) wybrane dane</vt:lpstr>
      <vt:lpstr>„pokoleniem apki” (Davis, Howard)</vt:lpstr>
      <vt:lpstr>Pokolenia apki ceni sobie…</vt:lpstr>
      <vt:lpstr>Dwa w jednym</vt:lpstr>
      <vt:lpstr>Konsekwencje</vt:lpstr>
      <vt:lpstr>Konsekwencje</vt:lpstr>
      <vt:lpstr>Konsekwencje</vt:lpstr>
      <vt:lpstr>Konsekwencje</vt:lpstr>
      <vt:lpstr>Do najważniejszych wskaźników nadużywania od Internetu należą:</vt:lpstr>
      <vt:lpstr>Badania NASK 2016 </vt:lpstr>
      <vt:lpstr>Badania psychologiczne</vt:lpstr>
      <vt:lpstr>Slajd 26</vt:lpstr>
      <vt:lpstr>Slajd 27</vt:lpstr>
      <vt:lpstr>Zdrowie psychiczne dorosłych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Technologiczny zawrót Głowy</dc:title>
  <dc:creator>apalega</dc:creator>
  <cp:lastModifiedBy>Ania</cp:lastModifiedBy>
  <cp:revision>40</cp:revision>
  <dcterms:created xsi:type="dcterms:W3CDTF">2016-06-01T11:30:05Z</dcterms:created>
  <dcterms:modified xsi:type="dcterms:W3CDTF">2019-12-08T16:06:56Z</dcterms:modified>
</cp:coreProperties>
</file>